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2" r:id="rId1"/>
  </p:sldMasterIdLst>
  <p:notesMasterIdLst>
    <p:notesMasterId r:id="rId13"/>
  </p:notesMasterIdLst>
  <p:handoutMasterIdLst>
    <p:handoutMasterId r:id="rId14"/>
  </p:handoutMasterIdLst>
  <p:sldIdLst>
    <p:sldId id="256" r:id="rId2"/>
    <p:sldId id="258" r:id="rId3"/>
    <p:sldId id="259" r:id="rId4"/>
    <p:sldId id="266" r:id="rId5"/>
    <p:sldId id="267" r:id="rId6"/>
    <p:sldId id="260" r:id="rId7"/>
    <p:sldId id="265" r:id="rId8"/>
    <p:sldId id="262" r:id="rId9"/>
    <p:sldId id="263" r:id="rId10"/>
    <p:sldId id="269" r:id="rId11"/>
    <p:sldId id="264" r:id="rId12"/>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63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2371" autoAdjust="0"/>
  </p:normalViewPr>
  <p:slideViewPr>
    <p:cSldViewPr snapToGrid="0">
      <p:cViewPr varScale="1">
        <p:scale>
          <a:sx n="72" d="100"/>
          <a:sy n="72" d="100"/>
        </p:scale>
        <p:origin x="201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42FD15D-CE40-4579-A71D-C7B1768EE27B}" type="datetimeFigureOut">
              <a:rPr lang="en-US" smtClean="0"/>
              <a:t>9/17/2015</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B819C33-5015-409B-979A-9D30034427DE}" type="slidenum">
              <a:rPr lang="en-US" smtClean="0"/>
              <a:t>‹#›</a:t>
            </a:fld>
            <a:endParaRPr lang="en-US"/>
          </a:p>
        </p:txBody>
      </p:sp>
    </p:spTree>
    <p:extLst>
      <p:ext uri="{BB962C8B-B14F-4D97-AF65-F5344CB8AC3E}">
        <p14:creationId xmlns:p14="http://schemas.microsoft.com/office/powerpoint/2010/main" val="39758518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E569DFD-AE08-46DB-8D6B-3BCF4A9C9350}" type="datetimeFigureOut">
              <a:rPr lang="en-US" smtClean="0"/>
              <a:t>9/17/2015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01AE2BC-B4EA-4826-BE5D-90FA82410631}" type="slidenum">
              <a:rPr lang="en-US" smtClean="0"/>
              <a:t>‹#›</a:t>
            </a:fld>
            <a:endParaRPr lang="en-US"/>
          </a:p>
        </p:txBody>
      </p:sp>
    </p:spTree>
    <p:extLst>
      <p:ext uri="{BB962C8B-B14F-4D97-AF65-F5344CB8AC3E}">
        <p14:creationId xmlns:p14="http://schemas.microsoft.com/office/powerpoint/2010/main" val="978122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1AE2BC-B4EA-4826-BE5D-90FA82410631}" type="slidenum">
              <a:rPr lang="en-US" smtClean="0"/>
              <a:t>1</a:t>
            </a:fld>
            <a:endParaRPr lang="en-US"/>
          </a:p>
        </p:txBody>
      </p:sp>
    </p:spTree>
    <p:extLst>
      <p:ext uri="{BB962C8B-B14F-4D97-AF65-F5344CB8AC3E}">
        <p14:creationId xmlns:p14="http://schemas.microsoft.com/office/powerpoint/2010/main" val="554163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01AE2BC-B4EA-4826-BE5D-90FA82410631}" type="slidenum">
              <a:rPr lang="en-US" smtClean="0"/>
              <a:t>10</a:t>
            </a:fld>
            <a:endParaRPr lang="en-US"/>
          </a:p>
        </p:txBody>
      </p:sp>
    </p:spTree>
    <p:extLst>
      <p:ext uri="{BB962C8B-B14F-4D97-AF65-F5344CB8AC3E}">
        <p14:creationId xmlns:p14="http://schemas.microsoft.com/office/powerpoint/2010/main" val="744211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a:t>
            </a:r>
            <a:r>
              <a:rPr lang="en-US" baseline="0" dirty="0" smtClean="0"/>
              <a:t>s will review the anticipation guide with a new lens that includes the relevant court cases. </a:t>
            </a:r>
          </a:p>
          <a:p>
            <a:endParaRPr lang="en-US" baseline="0" dirty="0" smtClean="0"/>
          </a:p>
          <a:p>
            <a:r>
              <a:rPr lang="en-US" baseline="0" dirty="0" smtClean="0"/>
              <a:t>Students will be asked to write a position statement as to whether they believe, based in the reviewed case law, these students first amendment rights were violated. 5 minutes.</a:t>
            </a:r>
            <a:endParaRPr lang="en-US" dirty="0"/>
          </a:p>
        </p:txBody>
      </p:sp>
      <p:sp>
        <p:nvSpPr>
          <p:cNvPr id="4" name="Slide Number Placeholder 3"/>
          <p:cNvSpPr>
            <a:spLocks noGrp="1"/>
          </p:cNvSpPr>
          <p:nvPr>
            <p:ph type="sldNum" sz="quarter" idx="10"/>
          </p:nvPr>
        </p:nvSpPr>
        <p:spPr/>
        <p:txBody>
          <a:bodyPr/>
          <a:lstStyle/>
          <a:p>
            <a:fld id="{701AE2BC-B4EA-4826-BE5D-90FA82410631}" type="slidenum">
              <a:rPr lang="en-US" smtClean="0"/>
              <a:t>11</a:t>
            </a:fld>
            <a:endParaRPr lang="en-US"/>
          </a:p>
        </p:txBody>
      </p:sp>
    </p:spTree>
    <p:extLst>
      <p:ext uri="{BB962C8B-B14F-4D97-AF65-F5344CB8AC3E}">
        <p14:creationId xmlns:p14="http://schemas.microsoft.com/office/powerpoint/2010/main" val="1316456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Provide</a:t>
            </a:r>
            <a:r>
              <a:rPr lang="en-US" baseline="0" dirty="0" smtClean="0"/>
              <a:t> time to think-jot-pair-share.</a:t>
            </a:r>
          </a:p>
          <a:p>
            <a:endParaRPr lang="en-US" baseline="0" dirty="0" smtClean="0"/>
          </a:p>
          <a:p>
            <a:r>
              <a:rPr lang="en-US" baseline="0" dirty="0" smtClean="0"/>
              <a:t>Answers will vary.</a:t>
            </a:r>
          </a:p>
          <a:p>
            <a:r>
              <a:rPr lang="en-US" baseline="0" dirty="0" smtClean="0"/>
              <a:t>Constitution:</a:t>
            </a:r>
          </a:p>
          <a:p>
            <a:endParaRPr lang="en-US" baseline="0" dirty="0" smtClean="0"/>
          </a:p>
          <a:p>
            <a:r>
              <a:rPr lang="en-US" baseline="0" dirty="0" smtClean="0"/>
              <a:t>Bill of Rights:</a:t>
            </a:r>
          </a:p>
          <a:p>
            <a:r>
              <a:rPr lang="en-US" dirty="0" smtClean="0"/>
              <a:t>Freedom</a:t>
            </a:r>
            <a:r>
              <a:rPr lang="en-US" baseline="0" dirty="0" smtClean="0"/>
              <a:t> or Religion, Speech, &amp; Press</a:t>
            </a:r>
          </a:p>
          <a:p>
            <a:r>
              <a:rPr lang="en-US" baseline="0" dirty="0" smtClean="0"/>
              <a:t>Freedom to Petition &amp; Assemble</a:t>
            </a:r>
          </a:p>
          <a:p>
            <a:r>
              <a:rPr lang="en-US" baseline="0" dirty="0" smtClean="0"/>
              <a:t>Right to Bear Arms</a:t>
            </a:r>
          </a:p>
          <a:p>
            <a:r>
              <a:rPr lang="en-US" baseline="0" dirty="0" smtClean="0"/>
              <a:t>Safeguards against unreasonable search and seizure</a:t>
            </a:r>
          </a:p>
          <a:p>
            <a:r>
              <a:rPr lang="en-US" baseline="0" dirty="0" smtClean="0"/>
              <a:t>Right to due process</a:t>
            </a:r>
          </a:p>
          <a:p>
            <a:r>
              <a:rPr lang="en-US" baseline="0" dirty="0" smtClean="0"/>
              <a:t>Right to not house soldiers</a:t>
            </a:r>
          </a:p>
          <a:p>
            <a:r>
              <a:rPr lang="en-US" baseline="0" dirty="0" smtClean="0"/>
              <a:t>Right to a jury trial of your peers</a:t>
            </a:r>
          </a:p>
          <a:p>
            <a:r>
              <a:rPr lang="en-US" baseline="0" dirty="0" smtClean="0"/>
              <a:t>Right to have property protected from the government (eminent domain)</a:t>
            </a:r>
            <a:endParaRPr lang="en-US" dirty="0"/>
          </a:p>
        </p:txBody>
      </p:sp>
      <p:sp>
        <p:nvSpPr>
          <p:cNvPr id="4" name="Slide Number Placeholder 3"/>
          <p:cNvSpPr>
            <a:spLocks noGrp="1"/>
          </p:cNvSpPr>
          <p:nvPr>
            <p:ph type="sldNum" sz="quarter" idx="10"/>
          </p:nvPr>
        </p:nvSpPr>
        <p:spPr/>
        <p:txBody>
          <a:bodyPr/>
          <a:lstStyle/>
          <a:p>
            <a:fld id="{701AE2BC-B4EA-4826-BE5D-90FA82410631}" type="slidenum">
              <a:rPr lang="en-US" smtClean="0"/>
              <a:t>2</a:t>
            </a:fld>
            <a:endParaRPr lang="en-US"/>
          </a:p>
        </p:txBody>
      </p:sp>
    </p:spTree>
    <p:extLst>
      <p:ext uri="{BB962C8B-B14F-4D97-AF65-F5344CB8AC3E}">
        <p14:creationId xmlns:p14="http://schemas.microsoft.com/office/powerpoint/2010/main" val="390322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a:t>
            </a:r>
            <a:r>
              <a:rPr lang="en-US" baseline="0" dirty="0" smtClean="0"/>
              <a:t> Amendment provides wide protection for the Freedom of Speech, but those freedoms do not automatically extend to students. Today, you will discover the rights you retain in regard to free speech when in school and think about the impact of case law on the First Amendment.</a:t>
            </a:r>
          </a:p>
        </p:txBody>
      </p:sp>
      <p:sp>
        <p:nvSpPr>
          <p:cNvPr id="4" name="Slide Number Placeholder 3"/>
          <p:cNvSpPr>
            <a:spLocks noGrp="1"/>
          </p:cNvSpPr>
          <p:nvPr>
            <p:ph type="sldNum" sz="quarter" idx="10"/>
          </p:nvPr>
        </p:nvSpPr>
        <p:spPr/>
        <p:txBody>
          <a:bodyPr/>
          <a:lstStyle/>
          <a:p>
            <a:fld id="{701AE2BC-B4EA-4826-BE5D-90FA82410631}" type="slidenum">
              <a:rPr lang="en-US" smtClean="0"/>
              <a:t>3</a:t>
            </a:fld>
            <a:endParaRPr lang="en-US"/>
          </a:p>
        </p:txBody>
      </p:sp>
    </p:spTree>
    <p:extLst>
      <p:ext uri="{BB962C8B-B14F-4D97-AF65-F5344CB8AC3E}">
        <p14:creationId xmlns:p14="http://schemas.microsoft.com/office/powerpoint/2010/main" val="2184423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smtClean="0"/>
              <a:t>Take a few minutes to think-pair-share</a:t>
            </a:r>
            <a:endParaRPr lang="en-US" dirty="0" smtClean="0"/>
          </a:p>
        </p:txBody>
      </p:sp>
      <p:sp>
        <p:nvSpPr>
          <p:cNvPr id="4" name="Slide Number Placeholder 3"/>
          <p:cNvSpPr>
            <a:spLocks noGrp="1"/>
          </p:cNvSpPr>
          <p:nvPr>
            <p:ph type="sldNum" sz="quarter" idx="10"/>
          </p:nvPr>
        </p:nvSpPr>
        <p:spPr/>
        <p:txBody>
          <a:bodyPr/>
          <a:lstStyle/>
          <a:p>
            <a:fld id="{701AE2BC-B4EA-4826-BE5D-90FA82410631}" type="slidenum">
              <a:rPr lang="en-US" smtClean="0"/>
              <a:t>4</a:t>
            </a:fld>
            <a:endParaRPr lang="en-US"/>
          </a:p>
        </p:txBody>
      </p:sp>
    </p:spTree>
    <p:extLst>
      <p:ext uri="{BB962C8B-B14F-4D97-AF65-F5344CB8AC3E}">
        <p14:creationId xmlns:p14="http://schemas.microsoft.com/office/powerpoint/2010/main" val="2369690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smtClean="0"/>
              <a:t>Take a few minutes to think-pair-share</a:t>
            </a:r>
            <a:endParaRPr lang="en-US" dirty="0" smtClean="0"/>
          </a:p>
        </p:txBody>
      </p:sp>
      <p:sp>
        <p:nvSpPr>
          <p:cNvPr id="4" name="Slide Number Placeholder 3"/>
          <p:cNvSpPr>
            <a:spLocks noGrp="1"/>
          </p:cNvSpPr>
          <p:nvPr>
            <p:ph type="sldNum" sz="quarter" idx="10"/>
          </p:nvPr>
        </p:nvSpPr>
        <p:spPr/>
        <p:txBody>
          <a:bodyPr/>
          <a:lstStyle/>
          <a:p>
            <a:fld id="{701AE2BC-B4EA-4826-BE5D-90FA82410631}" type="slidenum">
              <a:rPr lang="en-US" smtClean="0"/>
              <a:t>5</a:t>
            </a:fld>
            <a:endParaRPr lang="en-US"/>
          </a:p>
        </p:txBody>
      </p:sp>
    </p:spTree>
    <p:extLst>
      <p:ext uri="{BB962C8B-B14F-4D97-AF65-F5344CB8AC3E}">
        <p14:creationId xmlns:p14="http://schemas.microsoft.com/office/powerpoint/2010/main" val="1191815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Briefly</a:t>
            </a:r>
            <a:r>
              <a:rPr lang="en-US" baseline="0" dirty="0" smtClean="0"/>
              <a:t> deconstruct First Amendment… Give student two minutes to discuss and determine the 5 freedoms provided by the First Amendment. Give 2 minutes to work then next slide.</a:t>
            </a:r>
            <a:endParaRPr lang="en-US" dirty="0"/>
          </a:p>
        </p:txBody>
      </p:sp>
      <p:sp>
        <p:nvSpPr>
          <p:cNvPr id="4" name="Slide Number Placeholder 3"/>
          <p:cNvSpPr>
            <a:spLocks noGrp="1"/>
          </p:cNvSpPr>
          <p:nvPr>
            <p:ph type="sldNum" sz="quarter" idx="10"/>
          </p:nvPr>
        </p:nvSpPr>
        <p:spPr/>
        <p:txBody>
          <a:bodyPr/>
          <a:lstStyle/>
          <a:p>
            <a:fld id="{701AE2BC-B4EA-4826-BE5D-90FA82410631}" type="slidenum">
              <a:rPr lang="en-US" smtClean="0"/>
              <a:t>6</a:t>
            </a:fld>
            <a:endParaRPr lang="en-US"/>
          </a:p>
        </p:txBody>
      </p:sp>
    </p:spTree>
    <p:extLst>
      <p:ext uri="{BB962C8B-B14F-4D97-AF65-F5344CB8AC3E}">
        <p14:creationId xmlns:p14="http://schemas.microsoft.com/office/powerpoint/2010/main" val="3561694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Briefly</a:t>
            </a:r>
            <a:r>
              <a:rPr lang="en-US" baseline="0" dirty="0" smtClean="0"/>
              <a:t> deconstruct First Amendment… Have a volunteer share the five freedoms they identified. 1 minute</a:t>
            </a:r>
          </a:p>
          <a:p>
            <a:endParaRPr lang="en-US" baseline="0" dirty="0" smtClean="0"/>
          </a:p>
          <a:p>
            <a:r>
              <a:rPr lang="en-US" baseline="0" dirty="0" smtClean="0"/>
              <a:t>Answer:</a:t>
            </a:r>
          </a:p>
          <a:p>
            <a:pPr marL="228600" indent="-228600">
              <a:buAutoNum type="arabicPeriod"/>
            </a:pPr>
            <a:r>
              <a:rPr lang="en-US" baseline="0" dirty="0" smtClean="0"/>
              <a:t>Freedom to choose and practice a religion.</a:t>
            </a:r>
          </a:p>
          <a:p>
            <a:pPr marL="228600" indent="-228600">
              <a:buAutoNum type="arabicPeriod"/>
            </a:pPr>
            <a:r>
              <a:rPr lang="en-US" baseline="0" dirty="0" smtClean="0"/>
              <a:t>Freedom of Speech</a:t>
            </a:r>
          </a:p>
          <a:p>
            <a:pPr marL="228600" indent="-228600">
              <a:buAutoNum type="arabicPeriod"/>
            </a:pPr>
            <a:r>
              <a:rPr lang="en-US" baseline="0" dirty="0" smtClean="0"/>
              <a:t>Freedom of the Press (News and Media).</a:t>
            </a:r>
          </a:p>
          <a:p>
            <a:pPr marL="228600" indent="-228600">
              <a:buAutoNum type="arabicPeriod"/>
            </a:pPr>
            <a:r>
              <a:rPr lang="en-US" baseline="0" dirty="0" smtClean="0"/>
              <a:t>Freedom to assemble (such as a protest).</a:t>
            </a:r>
          </a:p>
          <a:p>
            <a:pPr marL="228600" indent="-228600">
              <a:buAutoNum type="arabicPeriod"/>
            </a:pPr>
            <a:r>
              <a:rPr lang="en-US" baseline="0" dirty="0" smtClean="0"/>
              <a:t>Right to make a complaint  or seek the assistance of the government, without fear of punishment </a:t>
            </a:r>
          </a:p>
          <a:p>
            <a:pPr marL="228600" indent="-228600">
              <a:buAutoNum type="arabicPeriod"/>
            </a:pPr>
            <a:endParaRPr lang="en-US" baseline="0" dirty="0" smtClean="0"/>
          </a:p>
          <a:p>
            <a:pPr marL="0" indent="0">
              <a:buNone/>
            </a:pPr>
            <a:r>
              <a:rPr lang="en-US" baseline="0" dirty="0" smtClean="0"/>
              <a:t>After this discussion, let student know today’s task will center around the Freedom of Speech. Have students complete the pre-reading section only of the Anticipation Guide for Constitution Day-Censorship in Schools handout.</a:t>
            </a:r>
            <a:endParaRPr lang="en-US" dirty="0"/>
          </a:p>
        </p:txBody>
      </p:sp>
      <p:sp>
        <p:nvSpPr>
          <p:cNvPr id="4" name="Slide Number Placeholder 3"/>
          <p:cNvSpPr>
            <a:spLocks noGrp="1"/>
          </p:cNvSpPr>
          <p:nvPr>
            <p:ph type="sldNum" sz="quarter" idx="10"/>
          </p:nvPr>
        </p:nvSpPr>
        <p:spPr/>
        <p:txBody>
          <a:bodyPr/>
          <a:lstStyle/>
          <a:p>
            <a:fld id="{701AE2BC-B4EA-4826-BE5D-90FA82410631}" type="slidenum">
              <a:rPr lang="en-US" smtClean="0"/>
              <a:t>7</a:t>
            </a:fld>
            <a:endParaRPr lang="en-US"/>
          </a:p>
        </p:txBody>
      </p:sp>
    </p:spTree>
    <p:extLst>
      <p:ext uri="{BB962C8B-B14F-4D97-AF65-F5344CB8AC3E}">
        <p14:creationId xmlns:p14="http://schemas.microsoft.com/office/powerpoint/2010/main" val="193603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Teacher Note: Please read</a:t>
            </a:r>
            <a:r>
              <a:rPr lang="en-US" baseline="0" dirty="0" smtClean="0"/>
              <a:t> this slide as a segue into the next activity. </a:t>
            </a:r>
            <a:endParaRPr lang="en-US" dirty="0"/>
          </a:p>
        </p:txBody>
      </p:sp>
      <p:sp>
        <p:nvSpPr>
          <p:cNvPr id="4" name="Slide Number Placeholder 3"/>
          <p:cNvSpPr>
            <a:spLocks noGrp="1"/>
          </p:cNvSpPr>
          <p:nvPr>
            <p:ph type="sldNum" sz="quarter" idx="10"/>
          </p:nvPr>
        </p:nvSpPr>
        <p:spPr/>
        <p:txBody>
          <a:bodyPr/>
          <a:lstStyle/>
          <a:p>
            <a:fld id="{701AE2BC-B4EA-4826-BE5D-90FA82410631}" type="slidenum">
              <a:rPr lang="en-US" smtClean="0"/>
              <a:t>8</a:t>
            </a:fld>
            <a:endParaRPr lang="en-US"/>
          </a:p>
        </p:txBody>
      </p:sp>
    </p:spTree>
    <p:extLst>
      <p:ext uri="{BB962C8B-B14F-4D97-AF65-F5344CB8AC3E}">
        <p14:creationId xmlns:p14="http://schemas.microsoft.com/office/powerpoint/2010/main" val="3850726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We suggest that you jigsaw the two cases so half</a:t>
            </a:r>
            <a:r>
              <a:rPr lang="en-US" sz="1000" baseline="0" dirty="0" smtClean="0"/>
              <a:t> of the class gets one case and the other half of the class gets the other case. </a:t>
            </a:r>
            <a:r>
              <a:rPr lang="en-US" sz="1000" dirty="0" smtClean="0"/>
              <a:t> Students will work in small</a:t>
            </a:r>
            <a:r>
              <a:rPr lang="en-US" sz="1000" baseline="0" dirty="0" smtClean="0"/>
              <a:t> </a:t>
            </a:r>
            <a:r>
              <a:rPr lang="en-US" sz="1000" dirty="0" smtClean="0"/>
              <a:t>groups to</a:t>
            </a:r>
            <a:r>
              <a:rPr lang="en-US" sz="1000" baseline="0" dirty="0" smtClean="0"/>
              <a:t> read one of the case descriptions and complete the </a:t>
            </a:r>
            <a:r>
              <a:rPr lang="en-US" sz="1000" dirty="0" smtClean="0"/>
              <a:t>Supreme Court Processing Chart to Jigsaw Cases (content frame).  Have students c</a:t>
            </a:r>
            <a:r>
              <a:rPr lang="en-US" sz="1000" baseline="0" dirty="0" smtClean="0"/>
              <a:t>omplete the relevant portion of the handout with evidence from the selection. </a:t>
            </a:r>
          </a:p>
          <a:p>
            <a:endParaRPr lang="en-US" sz="1000" baseline="0" dirty="0" smtClean="0"/>
          </a:p>
          <a:p>
            <a:r>
              <a:rPr lang="en-US" sz="1000" b="1" baseline="0" dirty="0" smtClean="0"/>
              <a:t>Small Group Discussion</a:t>
            </a:r>
            <a:r>
              <a:rPr lang="en-US" sz="1000" baseline="0" dirty="0" smtClean="0"/>
              <a:t>: How did this case shape the rights that you have today in school? How might this case be used to support or deny student’s freedom of speech in school? Use evidence from the handout to support your position. Be prepared to share your thoughts, ideas, and evidence with the class.</a:t>
            </a:r>
          </a:p>
          <a:p>
            <a:r>
              <a:rPr lang="en-US" sz="1000" b="1" baseline="0" dirty="0" smtClean="0"/>
              <a:t>Whole Class: </a:t>
            </a:r>
            <a:r>
              <a:rPr lang="en-US" sz="1000" baseline="0" dirty="0" smtClean="0"/>
              <a:t>A spokesperson will be selected from each group to share key findings about their case. Students will complete court case content frame and complete their anticipation guide with the correct information.</a:t>
            </a:r>
          </a:p>
          <a:p>
            <a:endParaRPr lang="en-US" sz="1000" baseline="0" dirty="0" smtClean="0"/>
          </a:p>
          <a:p>
            <a:r>
              <a:rPr lang="en-US" sz="1000" baseline="0" dirty="0" smtClean="0"/>
              <a:t>For Teacher to Share:</a:t>
            </a:r>
          </a:p>
          <a:p>
            <a:r>
              <a:rPr lang="en-US" sz="1000" dirty="0" smtClean="0"/>
              <a:t>7 min</a:t>
            </a:r>
            <a:endParaRPr lang="en-US" sz="1000" dirty="0"/>
          </a:p>
        </p:txBody>
      </p:sp>
      <p:sp>
        <p:nvSpPr>
          <p:cNvPr id="4" name="Slide Number Placeholder 3"/>
          <p:cNvSpPr>
            <a:spLocks noGrp="1"/>
          </p:cNvSpPr>
          <p:nvPr>
            <p:ph type="sldNum" sz="quarter" idx="10"/>
          </p:nvPr>
        </p:nvSpPr>
        <p:spPr/>
        <p:txBody>
          <a:bodyPr/>
          <a:lstStyle/>
          <a:p>
            <a:fld id="{701AE2BC-B4EA-4826-BE5D-90FA82410631}" type="slidenum">
              <a:rPr lang="en-US" smtClean="0"/>
              <a:t>9</a:t>
            </a:fld>
            <a:endParaRPr lang="en-US"/>
          </a:p>
        </p:txBody>
      </p:sp>
    </p:spTree>
    <p:extLst>
      <p:ext uri="{BB962C8B-B14F-4D97-AF65-F5344CB8AC3E}">
        <p14:creationId xmlns:p14="http://schemas.microsoft.com/office/powerpoint/2010/main" val="22394362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smtClean="0"/>
              <a:pPr/>
              <a:t>9/17/2015</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782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27233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4373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3487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93151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2931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1803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2452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3407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9/17/2015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3444090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9/17/2015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7290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9/17/2015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2414671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9/17/2015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0023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9/17/2015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9724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9/17/2015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40193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6161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9/17/2015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77995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9/17/2015</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26720590"/>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goo.gl/HgPQXQ"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stretch>
            <a:fillRect/>
          </a:stretch>
        </p:blipFill>
        <p:spPr>
          <a:xfrm>
            <a:off x="2019300" y="1268598"/>
            <a:ext cx="7937500" cy="423613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6" name="TextBox 5"/>
          <p:cNvSpPr txBox="1"/>
          <p:nvPr/>
        </p:nvSpPr>
        <p:spPr>
          <a:xfrm>
            <a:off x="1905000" y="212170"/>
            <a:ext cx="8153400" cy="1015663"/>
          </a:xfrm>
          <a:prstGeom prst="rect">
            <a:avLst/>
          </a:prstGeom>
          <a:noFill/>
        </p:spPr>
        <p:txBody>
          <a:bodyPr wrap="square" rtlCol="0">
            <a:spAutoFit/>
          </a:bodyPr>
          <a:lstStyle/>
          <a:p>
            <a:pPr algn="ctr"/>
            <a:r>
              <a:rPr lang="en-US" sz="6000" b="1" dirty="0" smtClean="0">
                <a:latin typeface="Felix Titling" panose="04060505060202020A04" pitchFamily="82" charset="0"/>
              </a:rPr>
              <a:t>Constitution Day</a:t>
            </a:r>
            <a:endParaRPr lang="en-US" sz="6000" b="1" dirty="0">
              <a:latin typeface="Felix Titling" panose="04060505060202020A04" pitchFamily="82" charset="0"/>
            </a:endParaRPr>
          </a:p>
        </p:txBody>
      </p:sp>
      <p:sp>
        <p:nvSpPr>
          <p:cNvPr id="7" name="TextBox 6"/>
          <p:cNvSpPr txBox="1"/>
          <p:nvPr/>
        </p:nvSpPr>
        <p:spPr>
          <a:xfrm>
            <a:off x="1911350" y="5599431"/>
            <a:ext cx="8153400" cy="1015663"/>
          </a:xfrm>
          <a:prstGeom prst="rect">
            <a:avLst/>
          </a:prstGeom>
          <a:noFill/>
        </p:spPr>
        <p:txBody>
          <a:bodyPr wrap="square" rtlCol="0">
            <a:spAutoFit/>
          </a:bodyPr>
          <a:lstStyle/>
          <a:p>
            <a:pPr algn="ctr"/>
            <a:r>
              <a:rPr lang="en-US" sz="6000" b="1" dirty="0" smtClean="0">
                <a:latin typeface="Felix Titling" panose="04060505060202020A04" pitchFamily="82" charset="0"/>
              </a:rPr>
              <a:t>September 17, 2015</a:t>
            </a:r>
            <a:endParaRPr lang="en-US" sz="6000" b="1" dirty="0">
              <a:latin typeface="Felix Titling" panose="04060505060202020A04" pitchFamily="82" charset="0"/>
            </a:endParaRPr>
          </a:p>
        </p:txBody>
      </p:sp>
    </p:spTree>
    <p:extLst>
      <p:ext uri="{BB962C8B-B14F-4D97-AF65-F5344CB8AC3E}">
        <p14:creationId xmlns:p14="http://schemas.microsoft.com/office/powerpoint/2010/main" val="25144482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610080345"/>
              </p:ext>
            </p:extLst>
          </p:nvPr>
        </p:nvGraphicFramePr>
        <p:xfrm>
          <a:off x="641447" y="719666"/>
          <a:ext cx="11027389" cy="5622002"/>
        </p:xfrm>
        <a:graphic>
          <a:graphicData uri="http://schemas.openxmlformats.org/drawingml/2006/table">
            <a:tbl>
              <a:tblPr firstRow="1" bandRow="1">
                <a:tableStyleId>{5C22544A-7EE6-4342-B048-85BDC9FD1C3A}</a:tableStyleId>
              </a:tblPr>
              <a:tblGrid>
                <a:gridCol w="1562463"/>
                <a:gridCol w="3056928"/>
                <a:gridCol w="3633546"/>
                <a:gridCol w="2774452"/>
              </a:tblGrid>
              <a:tr h="407800">
                <a:tc>
                  <a:txBody>
                    <a:bodyPr/>
                    <a:lstStyle/>
                    <a:p>
                      <a:pPr marL="0" marR="0" algn="ctr">
                        <a:lnSpc>
                          <a:spcPct val="107000"/>
                        </a:lnSpc>
                        <a:spcBef>
                          <a:spcPts val="0"/>
                        </a:spcBef>
                        <a:spcAft>
                          <a:spcPts val="0"/>
                        </a:spcAft>
                      </a:pPr>
                      <a:r>
                        <a:rPr lang="en-US" sz="1400" b="1" dirty="0">
                          <a:effectLst/>
                          <a:latin typeface="Arial" panose="020B0604020202020204" pitchFamily="34" charset="0"/>
                          <a:ea typeface="Calibri" panose="020F0502020204030204" pitchFamily="34" charset="0"/>
                          <a:cs typeface="Arial" panose="020B0604020202020204" pitchFamily="34" charset="0"/>
                        </a:rPr>
                        <a:t>Case</a:t>
                      </a:r>
                    </a:p>
                  </a:txBody>
                  <a:tcPr marL="68580" marR="68580" marT="0" marB="0" anchor="ct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Description</a:t>
                      </a:r>
                    </a:p>
                  </a:txBody>
                  <a:tcPr marL="68580" marR="68580" marT="0" marB="0" anchor="ct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Outcome</a:t>
                      </a:r>
                    </a:p>
                  </a:txBody>
                  <a:tcPr marL="68580" marR="68580" marT="0" marB="0" anchor="ctr"/>
                </a:tc>
                <a:tc>
                  <a:txBody>
                    <a:bodyPr/>
                    <a:lstStyle/>
                    <a:p>
                      <a:pPr marL="0" marR="0" algn="ctr">
                        <a:lnSpc>
                          <a:spcPct val="107000"/>
                        </a:lnSpc>
                        <a:spcBef>
                          <a:spcPts val="0"/>
                        </a:spcBef>
                        <a:spcAft>
                          <a:spcPts val="0"/>
                        </a:spcAft>
                      </a:pPr>
                      <a:r>
                        <a:rPr lang="en-US" sz="1400" dirty="0">
                          <a:effectLst/>
                          <a:latin typeface="Arial" panose="020B0604020202020204" pitchFamily="34" charset="0"/>
                          <a:ea typeface="Calibri" panose="020F0502020204030204" pitchFamily="34" charset="0"/>
                          <a:cs typeface="Arial" panose="020B0604020202020204" pitchFamily="34" charset="0"/>
                        </a:rPr>
                        <a:t>Effect on First Amendment</a:t>
                      </a:r>
                    </a:p>
                  </a:txBody>
                  <a:tcPr marL="68580" marR="68580" marT="0" marB="0" anchor="ctr"/>
                </a:tc>
              </a:tr>
              <a:tr h="3050122">
                <a:tc>
                  <a:txBody>
                    <a:bodyPr/>
                    <a:lstStyle/>
                    <a:p>
                      <a:r>
                        <a:rPr lang="en-US" sz="1800" i="1" kern="1200" dirty="0" smtClean="0">
                          <a:solidFill>
                            <a:schemeClr val="dk1"/>
                          </a:solidFill>
                          <a:effectLst/>
                          <a:latin typeface="+mn-lt"/>
                          <a:ea typeface="+mn-ea"/>
                          <a:cs typeface="+mn-cs"/>
                        </a:rPr>
                        <a:t>Tinker v. Des Moines Independent Community School District</a:t>
                      </a:r>
                      <a:r>
                        <a:rPr lang="en-US" sz="1800" kern="1200" dirty="0" smtClean="0">
                          <a:solidFill>
                            <a:schemeClr val="dk1"/>
                          </a:solidFill>
                          <a:effectLst/>
                          <a:latin typeface="+mn-lt"/>
                          <a:ea typeface="+mn-ea"/>
                          <a:cs typeface="+mn-cs"/>
                        </a:rPr>
                        <a:t> (1969)</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700" dirty="0" smtClean="0"/>
                        <a:t>Students were suspended for wearing black armbands to school in 1965 to protest the Vietnam</a:t>
                      </a:r>
                      <a:r>
                        <a:rPr lang="en-US" sz="1700" baseline="0" dirty="0" smtClean="0"/>
                        <a:t> War.  Their free speech was protected, even within the walls of the school building, because the behavior was quiet and passive and did not disrupt the school environment. </a:t>
                      </a:r>
                      <a:endParaRPr lang="en-US" sz="1700" dirty="0" smtClean="0"/>
                    </a:p>
                    <a:p>
                      <a:endParaRPr lang="en-US" sz="1700" dirty="0"/>
                    </a:p>
                  </a:txBody>
                  <a:tcPr/>
                </a:tc>
                <a:tc>
                  <a:txBody>
                    <a:bodyPr/>
                    <a:lstStyle/>
                    <a:p>
                      <a:r>
                        <a:rPr lang="en-US" sz="1700" dirty="0" smtClean="0"/>
                        <a:t>The US Supreme Court ruled that the suspensions of students, based on fear of disruption, violated students’ Free</a:t>
                      </a:r>
                      <a:r>
                        <a:rPr lang="en-US" sz="1700" baseline="0" dirty="0" smtClean="0"/>
                        <a:t> Speech clause of the First Amendment.  Students could only be disciplined if there is a material and substantial interference with the requirements of appropriate discipline, the rights of others or the work of the school or any class. </a:t>
                      </a:r>
                      <a:endParaRPr lang="en-US" sz="1700" dirty="0"/>
                    </a:p>
                  </a:txBody>
                  <a:tcPr/>
                </a:tc>
                <a:tc>
                  <a:txBody>
                    <a:bodyPr/>
                    <a:lstStyle/>
                    <a:p>
                      <a:r>
                        <a:rPr lang="en-US" sz="1700" dirty="0" smtClean="0"/>
                        <a:t>Students do not “shed their First Amendment Rights at the school house door”. Court held that school officials cannot censor student speech unless school officials reasonably forecast that the speech will cause a material and substantial disruption of school activities or collide with the rights of others. </a:t>
                      </a:r>
                      <a:endParaRPr lang="en-US" sz="1700" dirty="0"/>
                    </a:p>
                  </a:txBody>
                  <a:tcPr/>
                </a:tc>
              </a:tr>
              <a:tr h="1977552">
                <a:tc>
                  <a:txBody>
                    <a:bodyPr/>
                    <a:lstStyle/>
                    <a:p>
                      <a:r>
                        <a:rPr lang="en-US" sz="1800" i="1" kern="1200" dirty="0" smtClean="0">
                          <a:solidFill>
                            <a:schemeClr val="dk1"/>
                          </a:solidFill>
                          <a:effectLst/>
                          <a:latin typeface="+mn-lt"/>
                          <a:ea typeface="+mn-ea"/>
                          <a:cs typeface="+mn-cs"/>
                        </a:rPr>
                        <a:t>Bethel School District No. 403 v. Fraser</a:t>
                      </a:r>
                      <a:r>
                        <a:rPr lang="en-US" sz="1800" kern="1200" dirty="0" smtClean="0">
                          <a:solidFill>
                            <a:schemeClr val="dk1"/>
                          </a:solidFill>
                          <a:effectLst/>
                          <a:latin typeface="+mn-lt"/>
                          <a:ea typeface="+mn-ea"/>
                          <a:cs typeface="+mn-cs"/>
                        </a:rPr>
                        <a:t> (1986) </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700" dirty="0" smtClean="0"/>
                        <a:t>A student was suspended for speech that was deemed offensively lewd and obscene under the school’s rules.  If the same speech was outside of the school environment, he could not have been penalized.  </a:t>
                      </a:r>
                      <a:endParaRPr lang="en-US" sz="1700" dirty="0"/>
                    </a:p>
                  </a:txBody>
                  <a:tcPr/>
                </a:tc>
                <a:tc>
                  <a:txBody>
                    <a:bodyPr/>
                    <a:lstStyle/>
                    <a:p>
                      <a:r>
                        <a:rPr lang="en-US" sz="1700" dirty="0" smtClean="0"/>
                        <a:t>The US Supreme Court upheld</a:t>
                      </a:r>
                      <a:r>
                        <a:rPr lang="en-US" sz="1700" baseline="0" dirty="0" smtClean="0"/>
                        <a:t> the suspension of a high school senior and ruled that the First Amendment did not prevent the school district from disciplining him.  </a:t>
                      </a:r>
                      <a:endParaRPr lang="en-US" sz="1700" dirty="0"/>
                    </a:p>
                  </a:txBody>
                  <a:tcPr/>
                </a:tc>
                <a:tc>
                  <a:txBody>
                    <a:bodyPr/>
                    <a:lstStyle/>
                    <a:p>
                      <a:r>
                        <a:rPr lang="en-US" sz="1700" dirty="0" smtClean="0"/>
                        <a:t>The court found that it was appropriate for the school to prohibit the use of vulgar and offensive language.  Chief Justice Burger distinguished between political speech which the Court had protected in Tinker v. Des Moines. </a:t>
                      </a:r>
                      <a:endParaRPr lang="en-US" sz="1700" dirty="0"/>
                    </a:p>
                  </a:txBody>
                  <a:tcPr/>
                </a:tc>
              </a:tr>
            </a:tbl>
          </a:graphicData>
        </a:graphic>
      </p:graphicFrame>
    </p:spTree>
    <p:extLst>
      <p:ext uri="{BB962C8B-B14F-4D97-AF65-F5344CB8AC3E}">
        <p14:creationId xmlns:p14="http://schemas.microsoft.com/office/powerpoint/2010/main" val="21161357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832231"/>
            <a:ext cx="9601196" cy="1303867"/>
          </a:xfrm>
        </p:spPr>
        <p:txBody>
          <a:bodyPr>
            <a:normAutofit/>
          </a:bodyPr>
          <a:lstStyle/>
          <a:p>
            <a:r>
              <a:rPr lang="en-US" dirty="0" smtClean="0"/>
              <a:t>After reading the cases . . . </a:t>
            </a:r>
            <a:endParaRPr lang="en-US" dirty="0"/>
          </a:p>
        </p:txBody>
      </p:sp>
      <p:sp>
        <p:nvSpPr>
          <p:cNvPr id="3" name="Content Placeholder 2"/>
          <p:cNvSpPr>
            <a:spLocks noGrp="1"/>
          </p:cNvSpPr>
          <p:nvPr>
            <p:ph idx="1"/>
          </p:nvPr>
        </p:nvSpPr>
        <p:spPr>
          <a:xfrm>
            <a:off x="1295400" y="2136098"/>
            <a:ext cx="10141423" cy="3739770"/>
          </a:xfrm>
          <a:solidFill>
            <a:schemeClr val="bg1"/>
          </a:solidFill>
        </p:spPr>
        <p:txBody>
          <a:bodyPr>
            <a:normAutofit fontScale="85000" lnSpcReduction="10000"/>
          </a:bodyPr>
          <a:lstStyle/>
          <a:p>
            <a:r>
              <a:rPr lang="en-US" sz="3200" dirty="0" smtClean="0"/>
              <a:t>Complete the three “Post-Reading” questions on the anticipation guide.</a:t>
            </a:r>
          </a:p>
          <a:p>
            <a:r>
              <a:rPr lang="en-US" sz="3200" dirty="0" smtClean="0"/>
              <a:t>Use a sticky note or index card to respond to the following prompt and provide evidence from one of the case texts and/or your personal knowledge (history classes, textbooks, movies, etc.).</a:t>
            </a:r>
          </a:p>
          <a:p>
            <a:endParaRPr lang="en-US" sz="1700" dirty="0"/>
          </a:p>
          <a:p>
            <a:pPr marL="0" indent="0">
              <a:buNone/>
            </a:pPr>
            <a:r>
              <a:rPr lang="en-US" sz="3200" b="1" dirty="0" smtClean="0"/>
              <a:t>Prompt</a:t>
            </a:r>
            <a:r>
              <a:rPr lang="en-US" sz="3200" dirty="0" smtClean="0"/>
              <a:t>: Choose one the cases that we read today.  Do you believe that the students’ </a:t>
            </a:r>
            <a:r>
              <a:rPr lang="en-US" sz="3200" dirty="0"/>
              <a:t>first amendment rights were </a:t>
            </a:r>
            <a:r>
              <a:rPr lang="en-US" sz="3200" dirty="0" smtClean="0"/>
              <a:t>violated?  Provide evidence to support your response. </a:t>
            </a:r>
          </a:p>
          <a:p>
            <a:endParaRPr lang="en-US" sz="3200" dirty="0" smtClean="0"/>
          </a:p>
          <a:p>
            <a:endParaRPr lang="en-US" dirty="0" smtClean="0"/>
          </a:p>
          <a:p>
            <a:endParaRPr lang="en-US" dirty="0"/>
          </a:p>
        </p:txBody>
      </p:sp>
    </p:spTree>
    <p:extLst>
      <p:ext uri="{BB962C8B-B14F-4D97-AF65-F5344CB8AC3E}">
        <p14:creationId xmlns:p14="http://schemas.microsoft.com/office/powerpoint/2010/main" val="30152055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does this the Constitution mean to you?</a:t>
            </a:r>
            <a:endParaRPr lang="en-US" dirty="0"/>
          </a:p>
        </p:txBody>
      </p:sp>
      <p:sp>
        <p:nvSpPr>
          <p:cNvPr id="3" name="Content Placeholder 2"/>
          <p:cNvSpPr>
            <a:spLocks noGrp="1"/>
          </p:cNvSpPr>
          <p:nvPr>
            <p:ph idx="1"/>
          </p:nvPr>
        </p:nvSpPr>
        <p:spPr/>
        <p:txBody>
          <a:bodyPr>
            <a:normAutofit/>
          </a:bodyPr>
          <a:lstStyle/>
          <a:p>
            <a:r>
              <a:rPr lang="en-US" sz="4000" dirty="0" smtClean="0"/>
              <a:t>What rights have you been guaranteed under the Constitution and the Bill of Rights? Take a few minutes to think-pair-share. </a:t>
            </a:r>
          </a:p>
          <a:p>
            <a:pPr marL="0" indent="0">
              <a:spcBef>
                <a:spcPts val="0"/>
              </a:spcBef>
              <a:spcAft>
                <a:spcPts val="0"/>
              </a:spcAft>
              <a:buNone/>
            </a:pPr>
            <a:endParaRPr lang="en-US" sz="3400" dirty="0" smtClean="0"/>
          </a:p>
          <a:p>
            <a:pPr marL="0" indent="0">
              <a:buNone/>
            </a:pPr>
            <a:endParaRPr lang="en-US" dirty="0" smtClean="0"/>
          </a:p>
        </p:txBody>
      </p:sp>
    </p:spTree>
    <p:extLst>
      <p:ext uri="{BB962C8B-B14F-4D97-AF65-F5344CB8AC3E}">
        <p14:creationId xmlns:p14="http://schemas.microsoft.com/office/powerpoint/2010/main" val="3157933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805218"/>
            <a:ext cx="9601196" cy="941695"/>
          </a:xfrm>
        </p:spPr>
        <p:txBody>
          <a:bodyPr>
            <a:noAutofit/>
          </a:bodyPr>
          <a:lstStyle/>
          <a:p>
            <a:r>
              <a:rPr lang="en-US" sz="4600" b="1" dirty="0" smtClean="0"/>
              <a:t>Objectives</a:t>
            </a:r>
            <a:endParaRPr lang="en-US" sz="4600" b="1" dirty="0"/>
          </a:p>
        </p:txBody>
      </p:sp>
      <p:sp>
        <p:nvSpPr>
          <p:cNvPr id="3" name="Content Placeholder 2"/>
          <p:cNvSpPr>
            <a:spLocks noGrp="1"/>
          </p:cNvSpPr>
          <p:nvPr>
            <p:ph idx="1"/>
          </p:nvPr>
        </p:nvSpPr>
        <p:spPr>
          <a:xfrm>
            <a:off x="1064525" y="1746913"/>
            <a:ext cx="10194878" cy="4128955"/>
          </a:xfrm>
          <a:solidFill>
            <a:schemeClr val="bg1"/>
          </a:solidFill>
        </p:spPr>
        <p:txBody>
          <a:bodyPr>
            <a:noAutofit/>
          </a:bodyPr>
          <a:lstStyle/>
          <a:p>
            <a:pPr marL="0" indent="0">
              <a:buNone/>
            </a:pPr>
            <a:r>
              <a:rPr lang="en-US" sz="3000" dirty="0" smtClean="0"/>
              <a:t>Today, we will study the First Amendment to the Constitution and the rights it guarantees American citizens.</a:t>
            </a:r>
          </a:p>
          <a:p>
            <a:pPr marL="0" indent="0">
              <a:buNone/>
            </a:pPr>
            <a:endParaRPr lang="en-US" sz="1200" dirty="0" smtClean="0"/>
          </a:p>
          <a:p>
            <a:pPr marL="0" indent="0">
              <a:spcBef>
                <a:spcPts val="0"/>
              </a:spcBef>
              <a:spcAft>
                <a:spcPts val="0"/>
              </a:spcAft>
              <a:buNone/>
            </a:pPr>
            <a:r>
              <a:rPr lang="en-US" sz="2600" dirty="0" smtClean="0">
                <a:solidFill>
                  <a:srgbClr val="55631B"/>
                </a:solidFill>
              </a:rPr>
              <a:t>We will:</a:t>
            </a:r>
          </a:p>
          <a:p>
            <a:pPr>
              <a:spcBef>
                <a:spcPts val="0"/>
              </a:spcBef>
              <a:spcAft>
                <a:spcPts val="0"/>
              </a:spcAft>
            </a:pPr>
            <a:r>
              <a:rPr lang="en-US" sz="2600" dirty="0" smtClean="0">
                <a:solidFill>
                  <a:srgbClr val="55631B"/>
                </a:solidFill>
              </a:rPr>
              <a:t>Consider our prior knowledge and gain new knowledge about freedom of speech in society, businesses, and schools,</a:t>
            </a:r>
          </a:p>
          <a:p>
            <a:pPr>
              <a:spcBef>
                <a:spcPts val="0"/>
              </a:spcBef>
              <a:spcAft>
                <a:spcPts val="0"/>
              </a:spcAft>
            </a:pPr>
            <a:r>
              <a:rPr lang="en-US" sz="2600" dirty="0" smtClean="0">
                <a:solidFill>
                  <a:srgbClr val="55631B"/>
                </a:solidFill>
              </a:rPr>
              <a:t>Explore how changes to society have impacted freedom of speech,</a:t>
            </a:r>
          </a:p>
          <a:p>
            <a:pPr>
              <a:spcBef>
                <a:spcPts val="0"/>
              </a:spcBef>
              <a:spcAft>
                <a:spcPts val="0"/>
              </a:spcAft>
            </a:pPr>
            <a:r>
              <a:rPr lang="en-US" sz="2600" dirty="0" smtClean="0">
                <a:solidFill>
                  <a:srgbClr val="55631B"/>
                </a:solidFill>
              </a:rPr>
              <a:t>Critically read &amp; analyze Supreme Court cases related to freedom of speech, &amp; </a:t>
            </a:r>
          </a:p>
          <a:p>
            <a:pPr>
              <a:spcBef>
                <a:spcPts val="0"/>
              </a:spcBef>
              <a:spcAft>
                <a:spcPts val="0"/>
              </a:spcAft>
            </a:pPr>
            <a:r>
              <a:rPr lang="en-US" sz="2600" dirty="0" smtClean="0">
                <a:solidFill>
                  <a:srgbClr val="55631B"/>
                </a:solidFill>
              </a:rPr>
              <a:t>Write a brief analytical response that makes a claim based on our studies. </a:t>
            </a:r>
          </a:p>
          <a:p>
            <a:pPr marL="0" indent="0">
              <a:spcBef>
                <a:spcPts val="600"/>
              </a:spcBef>
              <a:spcAft>
                <a:spcPts val="0"/>
              </a:spcAft>
              <a:buNone/>
            </a:pPr>
            <a:endParaRPr lang="en-US" sz="3000" dirty="0" smtClean="0"/>
          </a:p>
          <a:p>
            <a:pPr marL="0" indent="0">
              <a:buNone/>
            </a:pPr>
            <a:r>
              <a:rPr lang="en-US" sz="3200" dirty="0" smtClean="0"/>
              <a:t>. </a:t>
            </a:r>
            <a:endParaRPr lang="en-US" sz="3200" dirty="0"/>
          </a:p>
        </p:txBody>
      </p:sp>
    </p:spTree>
    <p:extLst>
      <p:ext uri="{BB962C8B-B14F-4D97-AF65-F5344CB8AC3E}">
        <p14:creationId xmlns:p14="http://schemas.microsoft.com/office/powerpoint/2010/main" val="4698010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655599"/>
          </a:xfrm>
        </p:spPr>
        <p:txBody>
          <a:bodyPr>
            <a:noAutofit/>
          </a:bodyPr>
          <a:lstStyle/>
          <a:p>
            <a:pPr algn="l"/>
            <a:r>
              <a:rPr lang="en-US" sz="4000" b="1" dirty="0" smtClean="0"/>
              <a:t>               Think about . . .</a:t>
            </a:r>
            <a:endParaRPr lang="en-US" sz="4000" b="1" dirty="0"/>
          </a:p>
        </p:txBody>
      </p:sp>
      <p:sp>
        <p:nvSpPr>
          <p:cNvPr id="3" name="Content Placeholder 2"/>
          <p:cNvSpPr>
            <a:spLocks noGrp="1"/>
          </p:cNvSpPr>
          <p:nvPr>
            <p:ph idx="1"/>
          </p:nvPr>
        </p:nvSpPr>
        <p:spPr>
          <a:xfrm>
            <a:off x="1295401" y="2456597"/>
            <a:ext cx="7070677" cy="3419271"/>
          </a:xfrm>
        </p:spPr>
        <p:txBody>
          <a:bodyPr>
            <a:noAutofit/>
          </a:bodyPr>
          <a:lstStyle/>
          <a:p>
            <a:pPr marL="0" indent="0">
              <a:buNone/>
            </a:pPr>
            <a:r>
              <a:rPr lang="en-US" sz="3200" dirty="0" smtClean="0"/>
              <a:t>What do you know about the term “freedom of speech” based on your personal experience, understanding from history classes, and knowledge you have gained from television, movies, and books?</a:t>
            </a:r>
          </a:p>
          <a:p>
            <a:pPr marL="0" indent="0">
              <a:buNone/>
            </a:pPr>
            <a:endParaRPr lang="en-US" sz="1200" dirty="0" smtClean="0"/>
          </a:p>
          <a:p>
            <a:pPr marL="0" indent="0">
              <a:buNone/>
            </a:pPr>
            <a:r>
              <a:rPr lang="en-US" sz="3400" i="1" dirty="0" smtClean="0"/>
              <a:t>Let’s take a few minutes to think-pair-share</a:t>
            </a:r>
            <a:r>
              <a:rPr lang="en-US" sz="3400" dirty="0" smtClean="0"/>
              <a:t>. </a:t>
            </a:r>
          </a:p>
          <a:p>
            <a:pPr marL="0" indent="0">
              <a:buNone/>
            </a:pPr>
            <a:endParaRPr lang="en-US" sz="3200" dirty="0"/>
          </a:p>
        </p:txBody>
      </p:sp>
      <p:pic>
        <p:nvPicPr>
          <p:cNvPr id="7" name="Picture 6"/>
          <p:cNvPicPr>
            <a:picLocks noChangeAspect="1"/>
          </p:cNvPicPr>
          <p:nvPr/>
        </p:nvPicPr>
        <p:blipFill>
          <a:blip r:embed="rId3"/>
          <a:stretch>
            <a:fillRect/>
          </a:stretch>
        </p:blipFill>
        <p:spPr>
          <a:xfrm>
            <a:off x="8502556" y="1399173"/>
            <a:ext cx="2651760" cy="2767059"/>
          </a:xfrm>
          <a:prstGeom prst="rect">
            <a:avLst/>
          </a:prstGeom>
          <a:ln>
            <a:solidFill>
              <a:schemeClr val="tx1"/>
            </a:solidFill>
          </a:ln>
        </p:spPr>
      </p:pic>
    </p:spTree>
    <p:extLst>
      <p:ext uri="{BB962C8B-B14F-4D97-AF65-F5344CB8AC3E}">
        <p14:creationId xmlns:p14="http://schemas.microsoft.com/office/powerpoint/2010/main" val="3567316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655599"/>
          </a:xfrm>
        </p:spPr>
        <p:txBody>
          <a:bodyPr>
            <a:noAutofit/>
          </a:bodyPr>
          <a:lstStyle/>
          <a:p>
            <a:pPr algn="l"/>
            <a:r>
              <a:rPr lang="en-US" sz="4000" b="1" dirty="0" smtClean="0"/>
              <a:t>           Think about this too . . .</a:t>
            </a:r>
            <a:endParaRPr lang="en-US" sz="4000" b="1" dirty="0"/>
          </a:p>
        </p:txBody>
      </p:sp>
      <p:sp>
        <p:nvSpPr>
          <p:cNvPr id="3" name="Content Placeholder 2"/>
          <p:cNvSpPr>
            <a:spLocks noGrp="1"/>
          </p:cNvSpPr>
          <p:nvPr>
            <p:ph idx="1"/>
          </p:nvPr>
        </p:nvSpPr>
        <p:spPr>
          <a:xfrm>
            <a:off x="1295401" y="2456597"/>
            <a:ext cx="7179859" cy="3419271"/>
          </a:xfrm>
        </p:spPr>
        <p:txBody>
          <a:bodyPr>
            <a:noAutofit/>
          </a:bodyPr>
          <a:lstStyle/>
          <a:p>
            <a:pPr marL="0" indent="0">
              <a:buNone/>
            </a:pPr>
            <a:r>
              <a:rPr lang="en-US" sz="3200" dirty="0" smtClean="0"/>
              <a:t>How has the internet and/or technology impacted “freedom of speech” and what changes have you seen or experienced in your lifetime?</a:t>
            </a:r>
          </a:p>
          <a:p>
            <a:pPr marL="0" indent="0">
              <a:buNone/>
            </a:pPr>
            <a:endParaRPr lang="en-US" sz="1200" dirty="0"/>
          </a:p>
          <a:p>
            <a:pPr marL="0" indent="0">
              <a:buNone/>
            </a:pPr>
            <a:r>
              <a:rPr lang="en-US" sz="3200" i="1" dirty="0"/>
              <a:t>Let’s take a few minutes to think-pair-share</a:t>
            </a:r>
            <a:r>
              <a:rPr lang="en-US" sz="3200" dirty="0"/>
              <a:t>. </a:t>
            </a:r>
          </a:p>
          <a:p>
            <a:pPr marL="0" indent="0">
              <a:buNone/>
            </a:pPr>
            <a:endParaRPr lang="en-US" sz="3200" dirty="0" smtClean="0"/>
          </a:p>
          <a:p>
            <a:pPr marL="0" indent="0">
              <a:buNone/>
            </a:pPr>
            <a:endParaRPr lang="en-US" sz="3200" dirty="0"/>
          </a:p>
        </p:txBody>
      </p:sp>
      <p:pic>
        <p:nvPicPr>
          <p:cNvPr id="4" name="Picture 3"/>
          <p:cNvPicPr>
            <a:picLocks noChangeAspect="1"/>
          </p:cNvPicPr>
          <p:nvPr/>
        </p:nvPicPr>
        <p:blipFill>
          <a:blip r:embed="rId3"/>
          <a:stretch>
            <a:fillRect/>
          </a:stretch>
        </p:blipFill>
        <p:spPr>
          <a:xfrm>
            <a:off x="8475260" y="1637731"/>
            <a:ext cx="2651760" cy="2767059"/>
          </a:xfrm>
          <a:prstGeom prst="rect">
            <a:avLst/>
          </a:prstGeom>
          <a:ln>
            <a:solidFill>
              <a:schemeClr val="tx1"/>
            </a:solidFill>
          </a:ln>
        </p:spPr>
      </p:pic>
    </p:spTree>
    <p:extLst>
      <p:ext uri="{BB962C8B-B14F-4D97-AF65-F5344CB8AC3E}">
        <p14:creationId xmlns:p14="http://schemas.microsoft.com/office/powerpoint/2010/main" val="14100945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dirty="0" smtClean="0"/>
              <a:t>First Amendment – Read the following and try to </a:t>
            </a:r>
            <a:r>
              <a:rPr lang="en-US" sz="4000" b="1" u="sng" dirty="0" smtClean="0"/>
              <a:t>identify</a:t>
            </a:r>
            <a:r>
              <a:rPr lang="en-US" sz="4000" b="1" dirty="0" smtClean="0"/>
              <a:t> the five freedoms.</a:t>
            </a:r>
            <a:endParaRPr lang="en-US" sz="4000" b="1" dirty="0"/>
          </a:p>
        </p:txBody>
      </p:sp>
      <p:sp>
        <p:nvSpPr>
          <p:cNvPr id="3" name="Content Placeholder 2"/>
          <p:cNvSpPr>
            <a:spLocks noGrp="1"/>
          </p:cNvSpPr>
          <p:nvPr>
            <p:ph idx="1"/>
          </p:nvPr>
        </p:nvSpPr>
        <p:spPr/>
        <p:txBody>
          <a:bodyPr>
            <a:normAutofit/>
          </a:bodyPr>
          <a:lstStyle/>
          <a:p>
            <a:pPr marL="0" indent="0">
              <a:buNone/>
            </a:pPr>
            <a:r>
              <a:rPr lang="en-US" sz="3200" dirty="0"/>
              <a:t>Congress shall make no law respecting an establishment of religion, or prohibiting the free exercise </a:t>
            </a:r>
            <a:r>
              <a:rPr lang="en-US" sz="3200" dirty="0" smtClean="0"/>
              <a:t>thereof; or </a:t>
            </a:r>
            <a:r>
              <a:rPr lang="en-US" sz="3200" dirty="0"/>
              <a:t>abridging the freedom of speech, or of the press; or the right of the people peaceably to </a:t>
            </a:r>
            <a:r>
              <a:rPr lang="en-US" sz="3200" dirty="0" smtClean="0"/>
              <a:t>assemble, and </a:t>
            </a:r>
            <a:r>
              <a:rPr lang="en-US" sz="3200" dirty="0"/>
              <a:t>to petition the Government for a redress of grievances.</a:t>
            </a:r>
          </a:p>
          <a:p>
            <a:pPr marL="0" indent="0">
              <a:buNone/>
            </a:pPr>
            <a:r>
              <a:rPr lang="en-US" sz="3200" dirty="0"/>
              <a:t>– First Amendment to the U.S. Constitution</a:t>
            </a:r>
          </a:p>
        </p:txBody>
      </p:sp>
    </p:spTree>
    <p:extLst>
      <p:ext uri="{BB962C8B-B14F-4D97-AF65-F5344CB8AC3E}">
        <p14:creationId xmlns:p14="http://schemas.microsoft.com/office/powerpoint/2010/main" val="32475407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729650"/>
            <a:ext cx="9601196" cy="1303867"/>
          </a:xfrm>
        </p:spPr>
        <p:txBody>
          <a:bodyPr>
            <a:noAutofit/>
          </a:bodyPr>
          <a:lstStyle/>
          <a:p>
            <a:r>
              <a:rPr lang="en-US" sz="5000" u="sng" dirty="0" smtClean="0"/>
              <a:t>First Amendment</a:t>
            </a:r>
            <a:endParaRPr lang="en-US" sz="5000" u="sng" dirty="0"/>
          </a:p>
        </p:txBody>
      </p:sp>
      <p:sp>
        <p:nvSpPr>
          <p:cNvPr id="3" name="Content Placeholder 2"/>
          <p:cNvSpPr>
            <a:spLocks noGrp="1"/>
          </p:cNvSpPr>
          <p:nvPr>
            <p:ph idx="1"/>
          </p:nvPr>
        </p:nvSpPr>
        <p:spPr>
          <a:xfrm>
            <a:off x="1295401" y="1842448"/>
            <a:ext cx="9601196" cy="4033421"/>
          </a:xfrm>
          <a:solidFill>
            <a:schemeClr val="bg1"/>
          </a:solidFill>
        </p:spPr>
        <p:txBody>
          <a:bodyPr>
            <a:normAutofit fontScale="77500" lnSpcReduction="20000"/>
          </a:bodyPr>
          <a:lstStyle/>
          <a:p>
            <a:pPr marL="0" indent="0">
              <a:buNone/>
            </a:pPr>
            <a:r>
              <a:rPr lang="en-US" sz="4900" dirty="0"/>
              <a:t>Congress shall make no law respecting an </a:t>
            </a:r>
            <a:r>
              <a:rPr lang="en-US" sz="4900" i="1" dirty="0">
                <a:solidFill>
                  <a:srgbClr val="FF0000"/>
                </a:solidFill>
              </a:rPr>
              <a:t>establishment of religion</a:t>
            </a:r>
            <a:r>
              <a:rPr lang="en-US" sz="4900" dirty="0"/>
              <a:t>, </a:t>
            </a:r>
            <a:r>
              <a:rPr lang="en-US" sz="4900" i="1" dirty="0">
                <a:solidFill>
                  <a:srgbClr val="FF0000"/>
                </a:solidFill>
              </a:rPr>
              <a:t>or prohibiting the free exercise </a:t>
            </a:r>
            <a:r>
              <a:rPr lang="en-US" sz="4900" i="1" dirty="0" smtClean="0">
                <a:solidFill>
                  <a:srgbClr val="FF0000"/>
                </a:solidFill>
              </a:rPr>
              <a:t>thereof</a:t>
            </a:r>
            <a:r>
              <a:rPr lang="en-US" sz="4900" dirty="0" smtClean="0"/>
              <a:t>; or </a:t>
            </a:r>
            <a:r>
              <a:rPr lang="en-US" sz="4900" i="1" dirty="0">
                <a:solidFill>
                  <a:schemeClr val="accent2"/>
                </a:solidFill>
              </a:rPr>
              <a:t>abridging the freedom of speech</a:t>
            </a:r>
            <a:r>
              <a:rPr lang="en-US" sz="4900" dirty="0"/>
              <a:t>, </a:t>
            </a:r>
            <a:r>
              <a:rPr lang="en-US" sz="4900" i="1" dirty="0">
                <a:solidFill>
                  <a:srgbClr val="00B0F0"/>
                </a:solidFill>
              </a:rPr>
              <a:t>or of the press</a:t>
            </a:r>
            <a:r>
              <a:rPr lang="en-US" sz="4900" dirty="0"/>
              <a:t>; </a:t>
            </a:r>
            <a:r>
              <a:rPr lang="en-US" sz="4900" i="1" dirty="0">
                <a:solidFill>
                  <a:srgbClr val="FFC000"/>
                </a:solidFill>
              </a:rPr>
              <a:t>or the right of the people peaceably to </a:t>
            </a:r>
            <a:r>
              <a:rPr lang="en-US" sz="4900" i="1" dirty="0" smtClean="0">
                <a:solidFill>
                  <a:srgbClr val="FFC000"/>
                </a:solidFill>
              </a:rPr>
              <a:t>assemble</a:t>
            </a:r>
            <a:r>
              <a:rPr lang="en-US" sz="4900" dirty="0" smtClean="0"/>
              <a:t>, and </a:t>
            </a:r>
            <a:r>
              <a:rPr lang="en-US" sz="4900" i="1" dirty="0">
                <a:solidFill>
                  <a:srgbClr val="7030A0"/>
                </a:solidFill>
              </a:rPr>
              <a:t>to petition the Government for a redress of grievances</a:t>
            </a:r>
            <a:r>
              <a:rPr lang="en-US" sz="4900" i="1" dirty="0" smtClean="0">
                <a:solidFill>
                  <a:srgbClr val="7030A0"/>
                </a:solidFill>
              </a:rPr>
              <a:t>.</a:t>
            </a:r>
          </a:p>
          <a:p>
            <a:pPr marL="0" indent="0">
              <a:buNone/>
            </a:pPr>
            <a:endParaRPr lang="en-US" sz="1500" dirty="0" smtClean="0"/>
          </a:p>
          <a:p>
            <a:pPr marL="0" indent="0">
              <a:buNone/>
            </a:pPr>
            <a:endParaRPr lang="en-US" sz="1500" dirty="0"/>
          </a:p>
          <a:p>
            <a:pPr marL="0" indent="0">
              <a:spcBef>
                <a:spcPts val="0"/>
              </a:spcBef>
              <a:spcAft>
                <a:spcPts val="0"/>
              </a:spcAft>
              <a:buNone/>
            </a:pPr>
            <a:r>
              <a:rPr lang="en-US" sz="3200" dirty="0" smtClean="0"/>
              <a:t>Before we move on:</a:t>
            </a:r>
          </a:p>
          <a:p>
            <a:pPr marL="0" indent="0">
              <a:spcBef>
                <a:spcPts val="0"/>
              </a:spcBef>
              <a:spcAft>
                <a:spcPts val="0"/>
              </a:spcAft>
              <a:buNone/>
            </a:pPr>
            <a:r>
              <a:rPr lang="en-US" sz="3200" dirty="0" smtClean="0"/>
              <a:t>Please complete the three question </a:t>
            </a:r>
            <a:r>
              <a:rPr lang="en-US" sz="3200" u="sng" dirty="0"/>
              <a:t>pre-reading</a:t>
            </a:r>
            <a:r>
              <a:rPr lang="en-US" sz="3200" dirty="0"/>
              <a:t> section </a:t>
            </a:r>
            <a:r>
              <a:rPr lang="en-US" sz="3200" dirty="0" smtClean="0"/>
              <a:t>of </a:t>
            </a:r>
            <a:r>
              <a:rPr lang="en-US" sz="3200" dirty="0"/>
              <a:t>the </a:t>
            </a:r>
            <a:r>
              <a:rPr lang="en-US" sz="3200" dirty="0" smtClean="0"/>
              <a:t>Anticipation Guide for Constitution </a:t>
            </a:r>
            <a:r>
              <a:rPr lang="en-US" sz="3200" dirty="0"/>
              <a:t>Day-Censorship in Schools handout</a:t>
            </a:r>
            <a:r>
              <a:rPr lang="en-US" sz="3200" dirty="0" smtClean="0"/>
              <a:t>.</a:t>
            </a:r>
            <a:endParaRPr lang="en-US" sz="3200" dirty="0"/>
          </a:p>
        </p:txBody>
      </p:sp>
    </p:spTree>
    <p:extLst>
      <p:ext uri="{BB962C8B-B14F-4D97-AF65-F5344CB8AC3E}">
        <p14:creationId xmlns:p14="http://schemas.microsoft.com/office/powerpoint/2010/main" val="42348536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6287" y="982132"/>
            <a:ext cx="10399593" cy="1303867"/>
          </a:xfrm>
        </p:spPr>
        <p:txBody>
          <a:bodyPr>
            <a:normAutofit fontScale="90000"/>
          </a:bodyPr>
          <a:lstStyle/>
          <a:p>
            <a:pPr algn="l"/>
            <a:r>
              <a:rPr lang="en-US" sz="4600" dirty="0" smtClean="0"/>
              <a:t>The impact of case law on the First Amendment</a:t>
            </a:r>
            <a:endParaRPr lang="en-US" sz="4600" dirty="0"/>
          </a:p>
        </p:txBody>
      </p:sp>
      <p:sp>
        <p:nvSpPr>
          <p:cNvPr id="3" name="Content Placeholder 2"/>
          <p:cNvSpPr>
            <a:spLocks noGrp="1"/>
          </p:cNvSpPr>
          <p:nvPr>
            <p:ph idx="1"/>
          </p:nvPr>
        </p:nvSpPr>
        <p:spPr>
          <a:xfrm>
            <a:off x="873457" y="2365860"/>
            <a:ext cx="10522424" cy="3318936"/>
          </a:xfrm>
        </p:spPr>
        <p:txBody>
          <a:bodyPr>
            <a:noAutofit/>
          </a:bodyPr>
          <a:lstStyle/>
          <a:p>
            <a:r>
              <a:rPr lang="en-US" sz="2600" dirty="0" smtClean="0"/>
              <a:t>Since the Constitution was established, its meaning has been challenged many times. </a:t>
            </a:r>
          </a:p>
          <a:p>
            <a:r>
              <a:rPr lang="en-US" sz="2600" dirty="0" smtClean="0"/>
              <a:t>It is the role of the Supreme Court to </a:t>
            </a:r>
            <a:r>
              <a:rPr lang="en-US" sz="2600" u="sng" dirty="0" smtClean="0"/>
              <a:t>interpret the meaning </a:t>
            </a:r>
            <a:r>
              <a:rPr lang="en-US" sz="2600" dirty="0" smtClean="0"/>
              <a:t>of the Constitution.</a:t>
            </a:r>
          </a:p>
          <a:p>
            <a:r>
              <a:rPr lang="en-US" sz="2600" dirty="0" smtClean="0"/>
              <a:t>Key Supreme Court cases that clarify the Constitution are known as landmark </a:t>
            </a:r>
            <a:r>
              <a:rPr lang="en-US" sz="2600" dirty="0"/>
              <a:t>c</a:t>
            </a:r>
            <a:r>
              <a:rPr lang="en-US" sz="2600" dirty="0" smtClean="0"/>
              <a:t>ases.</a:t>
            </a:r>
          </a:p>
          <a:p>
            <a:r>
              <a:rPr lang="en-US" sz="2600" dirty="0" smtClean="0"/>
              <a:t>The investigation of landmark cases helps determine rights.</a:t>
            </a:r>
            <a:endParaRPr lang="en-US" sz="2600" dirty="0"/>
          </a:p>
        </p:txBody>
      </p:sp>
    </p:spTree>
    <p:extLst>
      <p:ext uri="{BB962C8B-B14F-4D97-AF65-F5344CB8AC3E}">
        <p14:creationId xmlns:p14="http://schemas.microsoft.com/office/powerpoint/2010/main" val="15984572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778429"/>
          </a:xfrm>
        </p:spPr>
        <p:txBody>
          <a:bodyPr>
            <a:normAutofit/>
          </a:bodyPr>
          <a:lstStyle/>
          <a:p>
            <a:r>
              <a:rPr lang="en-US" sz="4000" dirty="0" smtClean="0"/>
              <a:t>Two Key Cases Regarding Students’ Rights</a:t>
            </a:r>
            <a:endParaRPr lang="en-US" sz="4000" dirty="0"/>
          </a:p>
        </p:txBody>
      </p:sp>
      <p:sp>
        <p:nvSpPr>
          <p:cNvPr id="3" name="Content Placeholder 2"/>
          <p:cNvSpPr>
            <a:spLocks noGrp="1"/>
          </p:cNvSpPr>
          <p:nvPr>
            <p:ph idx="1"/>
          </p:nvPr>
        </p:nvSpPr>
        <p:spPr>
          <a:xfrm>
            <a:off x="1295402" y="1897039"/>
            <a:ext cx="9813876" cy="4053386"/>
          </a:xfrm>
          <a:solidFill>
            <a:schemeClr val="bg1"/>
          </a:solidFill>
        </p:spPr>
        <p:txBody>
          <a:bodyPr>
            <a:normAutofit fontScale="77500" lnSpcReduction="20000"/>
          </a:bodyPr>
          <a:lstStyle/>
          <a:p>
            <a:r>
              <a:rPr lang="en-US" sz="4900" b="1" i="1" dirty="0">
                <a:solidFill>
                  <a:schemeClr val="accent1">
                    <a:lumMod val="75000"/>
                  </a:schemeClr>
                </a:solidFill>
              </a:rPr>
              <a:t>Tinker v. Des Moines Independent Community School District </a:t>
            </a:r>
            <a:r>
              <a:rPr lang="en-US" sz="4900" b="1" dirty="0" smtClean="0">
                <a:solidFill>
                  <a:schemeClr val="accent1">
                    <a:lumMod val="75000"/>
                  </a:schemeClr>
                </a:solidFill>
              </a:rPr>
              <a:t>(</a:t>
            </a:r>
            <a:r>
              <a:rPr lang="en-US" sz="4900" b="1" dirty="0">
                <a:solidFill>
                  <a:schemeClr val="accent1">
                    <a:lumMod val="75000"/>
                  </a:schemeClr>
                </a:solidFill>
              </a:rPr>
              <a:t>1969</a:t>
            </a:r>
            <a:r>
              <a:rPr lang="en-US" sz="4900" b="1" dirty="0" smtClean="0">
                <a:solidFill>
                  <a:schemeClr val="accent1">
                    <a:lumMod val="75000"/>
                  </a:schemeClr>
                </a:solidFill>
              </a:rPr>
              <a:t>)</a:t>
            </a:r>
          </a:p>
          <a:p>
            <a:r>
              <a:rPr lang="en-US" sz="4900" b="1" i="1" dirty="0">
                <a:solidFill>
                  <a:schemeClr val="accent1">
                    <a:lumMod val="75000"/>
                  </a:schemeClr>
                </a:solidFill>
              </a:rPr>
              <a:t>Bethel School District No. 403 v. Fraser </a:t>
            </a:r>
            <a:r>
              <a:rPr lang="en-US" sz="4900" b="1" dirty="0">
                <a:solidFill>
                  <a:schemeClr val="accent1">
                    <a:lumMod val="75000"/>
                  </a:schemeClr>
                </a:solidFill>
              </a:rPr>
              <a:t>(1986</a:t>
            </a:r>
            <a:r>
              <a:rPr lang="en-US" sz="4900" b="1" dirty="0" smtClean="0">
                <a:solidFill>
                  <a:schemeClr val="accent1">
                    <a:lumMod val="75000"/>
                  </a:schemeClr>
                </a:solidFill>
              </a:rPr>
              <a:t>)</a:t>
            </a:r>
          </a:p>
          <a:p>
            <a:pPr marL="0" indent="0" algn="ctr">
              <a:buNone/>
            </a:pPr>
            <a:r>
              <a:rPr lang="en-US" b="1" dirty="0" smtClean="0">
                <a:solidFill>
                  <a:srgbClr val="FF0000"/>
                </a:solidFill>
                <a:hlinkClick r:id="rId3"/>
              </a:rPr>
              <a:t>Click for Video Playlist</a:t>
            </a:r>
            <a:endParaRPr lang="en-US" b="1" dirty="0" smtClean="0">
              <a:solidFill>
                <a:srgbClr val="FF0000"/>
              </a:solidFill>
            </a:endParaRPr>
          </a:p>
          <a:p>
            <a:pPr marL="0" indent="0">
              <a:buNone/>
            </a:pPr>
            <a:r>
              <a:rPr lang="en-US" sz="3100" dirty="0" smtClean="0"/>
              <a:t>1-Working in pairs or small groups, read one of the cases, fill in the description &amp; outcome on the chart, and be ready to share this with the class so we can jigsaw all of the answers.  </a:t>
            </a:r>
          </a:p>
          <a:p>
            <a:pPr marL="0" indent="0">
              <a:buNone/>
            </a:pPr>
            <a:r>
              <a:rPr lang="en-US" sz="3100" dirty="0" smtClean="0"/>
              <a:t>2-Use the </a:t>
            </a:r>
            <a:r>
              <a:rPr lang="en-US" sz="3100" dirty="0"/>
              <a:t>Supreme Court Processing </a:t>
            </a:r>
            <a:r>
              <a:rPr lang="en-US" sz="3100" dirty="0" smtClean="0"/>
              <a:t>Chart to </a:t>
            </a:r>
            <a:r>
              <a:rPr lang="en-US" sz="3100" dirty="0"/>
              <a:t>Jigsaw </a:t>
            </a:r>
            <a:r>
              <a:rPr lang="en-US" sz="3100" dirty="0" smtClean="0"/>
              <a:t>Cases.</a:t>
            </a:r>
          </a:p>
          <a:p>
            <a:pPr marL="0" indent="0">
              <a:buNone/>
            </a:pPr>
            <a:r>
              <a:rPr lang="en-US" sz="3100" dirty="0" smtClean="0"/>
              <a:t>3-See the next slide for the complete answers. </a:t>
            </a:r>
            <a:endParaRPr lang="en-US" sz="3100" dirty="0"/>
          </a:p>
          <a:p>
            <a:endParaRPr lang="en-US" sz="4000" dirty="0"/>
          </a:p>
          <a:p>
            <a:pPr marL="0" indent="0">
              <a:buNone/>
            </a:pPr>
            <a:endParaRPr lang="en-US" dirty="0"/>
          </a:p>
          <a:p>
            <a:endParaRPr lang="en-US" dirty="0"/>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3217" y="3509231"/>
            <a:ext cx="632004" cy="519429"/>
          </a:xfrm>
          <a:prstGeom prst="rect">
            <a:avLst/>
          </a:prstGeom>
        </p:spPr>
      </p:pic>
    </p:spTree>
    <p:extLst>
      <p:ext uri="{BB962C8B-B14F-4D97-AF65-F5344CB8AC3E}">
        <p14:creationId xmlns:p14="http://schemas.microsoft.com/office/powerpoint/2010/main" val="370261922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501</TotalTime>
  <Words>1406</Words>
  <Application>Microsoft Office PowerPoint</Application>
  <PresentationFormat>Widescreen</PresentationFormat>
  <Paragraphs>112</Paragraphs>
  <Slides>11</Slides>
  <Notes>11</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Felix Titling</vt:lpstr>
      <vt:lpstr>Garamond</vt:lpstr>
      <vt:lpstr>Organic</vt:lpstr>
      <vt:lpstr>PowerPoint Presentation</vt:lpstr>
      <vt:lpstr>What does this the Constitution mean to you?</vt:lpstr>
      <vt:lpstr>Objectives</vt:lpstr>
      <vt:lpstr>               Think about . . .</vt:lpstr>
      <vt:lpstr>           Think about this too . . .</vt:lpstr>
      <vt:lpstr>First Amendment – Read the following and try to identify the five freedoms.</vt:lpstr>
      <vt:lpstr>First Amendment</vt:lpstr>
      <vt:lpstr>The impact of case law on the First Amendment</vt:lpstr>
      <vt:lpstr>Two Key Cases Regarding Students’ Rights</vt:lpstr>
      <vt:lpstr>PowerPoint Presentation</vt:lpstr>
      <vt:lpstr>After reading the cases . . .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Palmer, Amanda, K (C&amp;I SECON)</dc:creator>
  <cp:lastModifiedBy>Miller, Ashley, M (CRHS)</cp:lastModifiedBy>
  <cp:revision>44</cp:revision>
  <cp:lastPrinted>2015-09-09T11:54:24Z</cp:lastPrinted>
  <dcterms:created xsi:type="dcterms:W3CDTF">2015-08-28T13:10:46Z</dcterms:created>
  <dcterms:modified xsi:type="dcterms:W3CDTF">2015-09-17T20:00:10Z</dcterms:modified>
</cp:coreProperties>
</file>