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0" r:id="rId1"/>
  </p:sldMasterIdLst>
  <p:handoutMasterIdLst>
    <p:handoutMasterId r:id="rId12"/>
  </p:handoutMasterIdLst>
  <p:sldIdLst>
    <p:sldId id="256" r:id="rId2"/>
    <p:sldId id="275" r:id="rId3"/>
    <p:sldId id="272" r:id="rId4"/>
    <p:sldId id="259" r:id="rId5"/>
    <p:sldId id="265" r:id="rId6"/>
    <p:sldId id="257" r:id="rId7"/>
    <p:sldId id="260" r:id="rId8"/>
    <p:sldId id="261" r:id="rId9"/>
    <p:sldId id="273" r:id="rId10"/>
    <p:sldId id="274"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0F3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6" d="100"/>
          <a:sy n="106"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4A4C236-61AD-451E-8830-441255739863}" type="slidenum">
              <a:rPr lang="en-US"/>
              <a:pPr/>
              <a:t>‹#›</a:t>
            </a:fld>
            <a:endParaRPr lang="en-US"/>
          </a:p>
        </p:txBody>
      </p:sp>
    </p:spTree>
    <p:extLst>
      <p:ext uri="{BB962C8B-B14F-4D97-AF65-F5344CB8AC3E}">
        <p14:creationId xmlns:p14="http://schemas.microsoft.com/office/powerpoint/2010/main" val="8880436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959BA3E-8BF7-4081-802A-11B5B43A7290}"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76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90512-0393-4079-9EAF-E86BA67CC2F3}" type="slidenum">
              <a:rPr lang="en-US" smtClean="0"/>
              <a:pPr/>
              <a:t>‹#›</a:t>
            </a:fld>
            <a:endParaRPr lang="en-US"/>
          </a:p>
        </p:txBody>
      </p:sp>
    </p:spTree>
    <p:extLst>
      <p:ext uri="{BB962C8B-B14F-4D97-AF65-F5344CB8AC3E}">
        <p14:creationId xmlns:p14="http://schemas.microsoft.com/office/powerpoint/2010/main" val="412291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90512-0393-4079-9EAF-E86BA67CC2F3}"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844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90512-0393-4079-9EAF-E86BA67CC2F3}"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6384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90512-0393-4079-9EAF-E86BA67CC2F3}" type="slidenum">
              <a:rPr lang="en-US" smtClean="0"/>
              <a:pPr/>
              <a:t>‹#›</a:t>
            </a:fld>
            <a:endParaRPr lang="en-US"/>
          </a:p>
        </p:txBody>
      </p:sp>
    </p:spTree>
    <p:extLst>
      <p:ext uri="{BB962C8B-B14F-4D97-AF65-F5344CB8AC3E}">
        <p14:creationId xmlns:p14="http://schemas.microsoft.com/office/powerpoint/2010/main" val="779791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90512-0393-4079-9EAF-E86BA67CC2F3}"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7599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90512-0393-4079-9EAF-E86BA67CC2F3}"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2157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286AF-6EF8-4385-952F-F6FF2F654BFA}"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5032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03AFA-A31E-4987-90FB-85272B253D22}"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120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A141A-B4C9-43E6-82AC-A2103F5DCE24}" type="slidenum">
              <a:rPr lang="en-US" smtClean="0"/>
              <a:pPr/>
              <a:t>‹#›</a:t>
            </a:fld>
            <a:endParaRPr lang="en-US"/>
          </a:p>
        </p:txBody>
      </p:sp>
    </p:spTree>
    <p:extLst>
      <p:ext uri="{BB962C8B-B14F-4D97-AF65-F5344CB8AC3E}">
        <p14:creationId xmlns:p14="http://schemas.microsoft.com/office/powerpoint/2010/main" val="1696923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11F23-398C-40FE-A553-DF8621C12F46}"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911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4D4AC-232F-4BF5-99C9-988942D8D7E5}" type="slidenum">
              <a:rPr lang="en-US" smtClean="0"/>
              <a:pPr/>
              <a:t>‹#›</a:t>
            </a:fld>
            <a:endParaRPr lang="en-US"/>
          </a:p>
        </p:txBody>
      </p:sp>
    </p:spTree>
    <p:extLst>
      <p:ext uri="{BB962C8B-B14F-4D97-AF65-F5344CB8AC3E}">
        <p14:creationId xmlns:p14="http://schemas.microsoft.com/office/powerpoint/2010/main" val="686403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17708-9EAF-4677-B4EE-BAE42CC27AE7}"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650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3E8BF-FD92-4BD0-BD98-1A9E628E836A}"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798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89E66-DEF9-4A51-9F41-DA5C43ABD9A8}" type="slidenum">
              <a:rPr lang="en-US" smtClean="0"/>
              <a:pPr/>
              <a:t>‹#›</a:t>
            </a:fld>
            <a:endParaRPr lang="en-US"/>
          </a:p>
        </p:txBody>
      </p:sp>
    </p:spTree>
    <p:extLst>
      <p:ext uri="{BB962C8B-B14F-4D97-AF65-F5344CB8AC3E}">
        <p14:creationId xmlns:p14="http://schemas.microsoft.com/office/powerpoint/2010/main" val="1995891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C23DC-E12C-42B3-9E22-D706A38B3C59}"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738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4255C-3199-4590-BAB4-5EB9D02B1B8B}" type="slidenum">
              <a:rPr lang="en-US" smtClean="0"/>
              <a:pPr/>
              <a:t>‹#›</a:t>
            </a:fld>
            <a:endParaRPr lang="en-US"/>
          </a:p>
        </p:txBody>
      </p:sp>
    </p:spTree>
    <p:extLst>
      <p:ext uri="{BB962C8B-B14F-4D97-AF65-F5344CB8AC3E}">
        <p14:creationId xmlns:p14="http://schemas.microsoft.com/office/powerpoint/2010/main" val="820305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D90512-0393-4079-9EAF-E86BA67CC2F3}" type="slidenum">
              <a:rPr lang="en-US" smtClean="0"/>
              <a:pPr/>
              <a:t>‹#›</a:t>
            </a:fld>
            <a:endParaRPr lang="en-US"/>
          </a:p>
        </p:txBody>
      </p:sp>
    </p:spTree>
    <p:extLst>
      <p:ext uri="{BB962C8B-B14F-4D97-AF65-F5344CB8AC3E}">
        <p14:creationId xmlns:p14="http://schemas.microsoft.com/office/powerpoint/2010/main" val="370251208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incoenglish.weebly.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ougarenglish.weebl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dirty="0" smtClean="0">
                <a:solidFill>
                  <a:schemeClr val="tx1"/>
                </a:solidFill>
              </a:rPr>
              <a:t>Welcome to </a:t>
            </a:r>
            <a:br>
              <a:rPr lang="en-US" dirty="0" smtClean="0">
                <a:solidFill>
                  <a:schemeClr val="tx1"/>
                </a:solidFill>
              </a:rPr>
            </a:br>
            <a:r>
              <a:rPr lang="en-US" dirty="0" smtClean="0">
                <a:solidFill>
                  <a:schemeClr val="tx1"/>
                </a:solidFill>
              </a:rPr>
              <a:t>English I Pre-AP/GT</a:t>
            </a:r>
            <a:endParaRPr lang="en-US" dirty="0">
              <a:solidFill>
                <a:schemeClr val="tx1"/>
              </a:solidFill>
            </a:endParaRPr>
          </a:p>
        </p:txBody>
      </p:sp>
      <p:sp>
        <p:nvSpPr>
          <p:cNvPr id="5" name="Subtitle 4"/>
          <p:cNvSpPr>
            <a:spLocks noGrp="1"/>
          </p:cNvSpPr>
          <p:nvPr>
            <p:ph type="subTitle" idx="1"/>
          </p:nvPr>
        </p:nvSpPr>
        <p:spPr/>
        <p:txBody>
          <a:bodyPr/>
          <a:lstStyle/>
          <a:p>
            <a:r>
              <a:rPr lang="en-US" dirty="0" smtClean="0"/>
              <a:t>Ashley Miller</a:t>
            </a:r>
            <a:endParaRPr lang="en-US" dirty="0" smtClean="0"/>
          </a:p>
          <a:p>
            <a:r>
              <a:rPr lang="en-US" dirty="0" smtClean="0"/>
              <a:t>Room </a:t>
            </a:r>
            <a:r>
              <a:rPr lang="en-US" dirty="0" smtClean="0"/>
              <a:t>1006</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81000" y="915988"/>
            <a:ext cx="8382000" cy="5027612"/>
          </a:xfrm>
        </p:spPr>
        <p:txBody>
          <a:bodyPr>
            <a:normAutofit/>
          </a:bodyPr>
          <a:lstStyle/>
          <a:p>
            <a:pPr algn="ctr"/>
            <a:r>
              <a:rPr lang="en-US" dirty="0" smtClean="0"/>
              <a:t>Thank you for attending Open House.</a:t>
            </a:r>
            <a:br>
              <a:rPr lang="en-US" dirty="0" smtClean="0"/>
            </a:br>
            <a:r>
              <a:rPr lang="en-US" dirty="0" smtClean="0"/>
              <a:t>Have a great evening!</a:t>
            </a:r>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normAutofit fontScale="90000"/>
          </a:bodyPr>
          <a:lstStyle/>
          <a:p>
            <a:r>
              <a:rPr lang="en-US" dirty="0" smtClean="0"/>
              <a:t>What do we do in </a:t>
            </a:r>
            <a:br>
              <a:rPr lang="en-US" dirty="0" smtClean="0"/>
            </a:br>
            <a:r>
              <a:rPr lang="en-US" dirty="0" smtClean="0"/>
              <a:t>English I PreAP/GT?</a:t>
            </a:r>
            <a:endParaRPr lang="en-US" dirty="0"/>
          </a:p>
        </p:txBody>
      </p:sp>
      <p:sp>
        <p:nvSpPr>
          <p:cNvPr id="35843" name="Rectangle 3"/>
          <p:cNvSpPr>
            <a:spLocks noGrp="1" noChangeArrowheads="1"/>
          </p:cNvSpPr>
          <p:nvPr>
            <p:ph idx="1"/>
          </p:nvPr>
        </p:nvSpPr>
        <p:spPr/>
        <p:txBody>
          <a:bodyPr/>
          <a:lstStyle/>
          <a:p>
            <a:pPr marL="0" indent="0">
              <a:buNone/>
            </a:pPr>
            <a:r>
              <a:rPr lang="en-US" dirty="0" smtClean="0"/>
              <a:t>We…</a:t>
            </a:r>
          </a:p>
          <a:p>
            <a:r>
              <a:rPr lang="en-US" dirty="0" smtClean="0"/>
              <a:t>analyze works of literary merit</a:t>
            </a:r>
          </a:p>
          <a:p>
            <a:r>
              <a:rPr lang="en-US" dirty="0" smtClean="0"/>
              <a:t>write under time constraints </a:t>
            </a:r>
          </a:p>
          <a:p>
            <a:r>
              <a:rPr lang="en-US" dirty="0" smtClean="0"/>
              <a:t>research, using MLA standards and formatting</a:t>
            </a:r>
          </a:p>
          <a:p>
            <a:r>
              <a:rPr lang="en-US" dirty="0" smtClean="0"/>
              <a:t>improve grammar and vocabulary skills</a:t>
            </a:r>
          </a:p>
          <a:p>
            <a:r>
              <a:rPr lang="en-US" dirty="0" smtClean="0"/>
              <a:t>practice AP and SAT test-taking strategies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dirty="0" smtClean="0"/>
              <a:t>What do we do in </a:t>
            </a:r>
            <a:br>
              <a:rPr lang="en-US" dirty="0" smtClean="0"/>
            </a:br>
            <a:r>
              <a:rPr lang="en-US" dirty="0" smtClean="0"/>
              <a:t>English I PreAP/GT?</a:t>
            </a:r>
            <a:endParaRPr lang="en-US" dirty="0"/>
          </a:p>
        </p:txBody>
      </p:sp>
      <p:sp>
        <p:nvSpPr>
          <p:cNvPr id="32771" name="Rectangle 3"/>
          <p:cNvSpPr>
            <a:spLocks noGrp="1" noChangeArrowheads="1"/>
          </p:cNvSpPr>
          <p:nvPr>
            <p:ph idx="1"/>
          </p:nvPr>
        </p:nvSpPr>
        <p:spPr/>
        <p:txBody>
          <a:bodyPr>
            <a:normAutofit/>
          </a:bodyPr>
          <a:lstStyle/>
          <a:p>
            <a:r>
              <a:rPr lang="en-US" dirty="0" smtClean="0"/>
              <a:t>Creative Projects – 1 each six weeks</a:t>
            </a:r>
          </a:p>
          <a:p>
            <a:r>
              <a:rPr lang="en-US" dirty="0" smtClean="0"/>
              <a:t>In Class Timed Writing (ICTW) – follows AP Guidelines</a:t>
            </a:r>
          </a:p>
          <a:p>
            <a:r>
              <a:rPr lang="en-US" dirty="0" smtClean="0"/>
              <a:t>Vocabulary – from Latin and Greek Roots</a:t>
            </a:r>
          </a:p>
          <a:p>
            <a:r>
              <a:rPr lang="en-US" dirty="0" smtClean="0"/>
              <a:t>Literary Terminology – definition and application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p:txBody>
          <a:bodyPr/>
          <a:lstStyle/>
          <a:p>
            <a:r>
              <a:rPr lang="en-US" smtClean="0"/>
              <a:t>What textbooks do we use?</a:t>
            </a:r>
            <a:endParaRPr lang="en-US" dirty="0"/>
          </a:p>
        </p:txBody>
      </p:sp>
      <p:sp>
        <p:nvSpPr>
          <p:cNvPr id="9223" name="Rectangle 7"/>
          <p:cNvSpPr>
            <a:spLocks noGrp="1" noChangeArrowheads="1"/>
          </p:cNvSpPr>
          <p:nvPr>
            <p:ph idx="1"/>
          </p:nvPr>
        </p:nvSpPr>
        <p:spPr>
          <a:xfrm>
            <a:off x="609600" y="2438400"/>
            <a:ext cx="7924800" cy="3886200"/>
          </a:xfrm>
        </p:spPr>
        <p:txBody>
          <a:bodyPr>
            <a:normAutofit fontScale="92500" lnSpcReduction="20000"/>
          </a:bodyPr>
          <a:lstStyle/>
          <a:p>
            <a:r>
              <a:rPr lang="en-US" i="1" dirty="0" smtClean="0"/>
              <a:t>Elements of Literature </a:t>
            </a:r>
            <a:r>
              <a:rPr lang="en-US" dirty="0" smtClean="0"/>
              <a:t>(online)</a:t>
            </a:r>
            <a:endParaRPr lang="en-US" i="1" dirty="0" smtClean="0"/>
          </a:p>
          <a:p>
            <a:r>
              <a:rPr lang="en-US" i="1" dirty="0" smtClean="0"/>
              <a:t>Vocabulary from Classical Roots </a:t>
            </a:r>
            <a:r>
              <a:rPr lang="en-US" dirty="0" smtClean="0"/>
              <a:t>Level C</a:t>
            </a:r>
          </a:p>
          <a:p>
            <a:pPr lvl="1"/>
            <a:r>
              <a:rPr lang="en-US" dirty="0" smtClean="0"/>
              <a:t>Available for </a:t>
            </a:r>
            <a:r>
              <a:rPr lang="en-US" b="1" u="sng" dirty="0" smtClean="0">
                <a:solidFill>
                  <a:srgbClr val="000099"/>
                </a:solidFill>
              </a:rPr>
              <a:t>$10.00</a:t>
            </a:r>
            <a:r>
              <a:rPr lang="en-US" dirty="0" smtClean="0"/>
              <a:t> in room 1221</a:t>
            </a:r>
          </a:p>
          <a:p>
            <a:r>
              <a:rPr lang="en-US" dirty="0" smtClean="0"/>
              <a:t>Variety of Novels</a:t>
            </a:r>
          </a:p>
          <a:p>
            <a:pPr lvl="1"/>
            <a:r>
              <a:rPr lang="en-US" i="1" dirty="0" smtClean="0"/>
              <a:t>The Translator</a:t>
            </a:r>
            <a:r>
              <a:rPr lang="en-US" dirty="0" smtClean="0"/>
              <a:t> by </a:t>
            </a:r>
            <a:r>
              <a:rPr lang="en-US" dirty="0" err="1" smtClean="0"/>
              <a:t>Daoud</a:t>
            </a:r>
            <a:r>
              <a:rPr lang="en-US" dirty="0" smtClean="0"/>
              <a:t> </a:t>
            </a:r>
            <a:r>
              <a:rPr lang="en-US" dirty="0" err="1" smtClean="0"/>
              <a:t>Hari</a:t>
            </a:r>
            <a:endParaRPr lang="en-US" dirty="0" smtClean="0"/>
          </a:p>
          <a:p>
            <a:pPr lvl="1"/>
            <a:r>
              <a:rPr lang="en-US" i="1" dirty="0"/>
              <a:t>The Odyssey</a:t>
            </a:r>
            <a:r>
              <a:rPr lang="en-US" dirty="0"/>
              <a:t> by Homer (in our textbook)</a:t>
            </a:r>
          </a:p>
          <a:p>
            <a:pPr lvl="1"/>
            <a:r>
              <a:rPr lang="en-US" i="1" dirty="0" smtClean="0"/>
              <a:t>The Tragedy of Romeo and Juliet </a:t>
            </a:r>
            <a:r>
              <a:rPr lang="en-US" dirty="0" smtClean="0"/>
              <a:t>by William Shakespeare</a:t>
            </a:r>
            <a:r>
              <a:rPr lang="en-US" sz="1800" i="1" dirty="0"/>
              <a:t/>
            </a:r>
            <a:br>
              <a:rPr lang="en-US" sz="1800" i="1" dirty="0"/>
            </a:br>
            <a:r>
              <a:rPr lang="en-US" dirty="0" smtClean="0"/>
              <a:t>(The </a:t>
            </a:r>
            <a:r>
              <a:rPr lang="en-US" i="1" dirty="0" smtClean="0"/>
              <a:t>Shakespeare Made Easy</a:t>
            </a:r>
            <a:r>
              <a:rPr lang="en-US" dirty="0" smtClean="0"/>
              <a:t> version is recommended.)</a:t>
            </a:r>
          </a:p>
          <a:p>
            <a:pPr lvl="1"/>
            <a:r>
              <a:rPr lang="en-US" i="1" dirty="0" smtClean="0"/>
              <a:t>Once and Future King</a:t>
            </a:r>
            <a:r>
              <a:rPr lang="en-US" dirty="0" smtClean="0"/>
              <a:t> by T.H. White</a:t>
            </a:r>
            <a:endParaRPr lang="en-US" i="1" dirty="0" smtClean="0"/>
          </a:p>
          <a:p>
            <a:pPr marL="457200" lvl="1" indent="0">
              <a:buNone/>
            </a:pPr>
            <a:r>
              <a:rPr lang="en-US" dirty="0"/>
              <a:t>*</a:t>
            </a:r>
            <a:r>
              <a:rPr lang="en-US" dirty="0" smtClean="0"/>
              <a:t>There is an independent novel unit during the 6</a:t>
            </a:r>
            <a:r>
              <a:rPr lang="en-US" baseline="30000" dirty="0" smtClean="0"/>
              <a:t>th</a:t>
            </a:r>
            <a:r>
              <a:rPr lang="en-US" dirty="0" smtClean="0"/>
              <a:t> Six Weeks. </a:t>
            </a:r>
            <a:br>
              <a:rPr lang="en-US" dirty="0" smtClean="0"/>
            </a:br>
            <a:r>
              <a:rPr lang="en-US" dirty="0" smtClean="0"/>
              <a:t>  The list of books will be distributed during the 5</a:t>
            </a:r>
            <a:r>
              <a:rPr lang="en-US" baseline="30000" dirty="0" smtClean="0"/>
              <a:t>th</a:t>
            </a:r>
            <a:r>
              <a:rPr lang="en-US" dirty="0" smtClean="0"/>
              <a:t> Six Weeks.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 calcmode="lin" valueType="num">
                                      <p:cBhvr additive="base">
                                        <p:cTn id="7" dur="500" fill="hold"/>
                                        <p:tgtEl>
                                          <p:spTgt spid="92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3">
                                            <p:txEl>
                                              <p:pRg st="1" end="1"/>
                                            </p:txEl>
                                          </p:spTgt>
                                        </p:tgtEl>
                                        <p:attrNameLst>
                                          <p:attrName>style.visibility</p:attrName>
                                        </p:attrNameLst>
                                      </p:cBhvr>
                                      <p:to>
                                        <p:strVal val="visible"/>
                                      </p:to>
                                    </p:set>
                                    <p:anim calcmode="lin" valueType="num">
                                      <p:cBhvr additive="base">
                                        <p:cTn id="13" dur="500" fill="hold"/>
                                        <p:tgtEl>
                                          <p:spTgt spid="92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2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223">
                                            <p:txEl>
                                              <p:pRg st="2" end="2"/>
                                            </p:txEl>
                                          </p:spTgt>
                                        </p:tgtEl>
                                        <p:attrNameLst>
                                          <p:attrName>style.visibility</p:attrName>
                                        </p:attrNameLst>
                                      </p:cBhvr>
                                      <p:to>
                                        <p:strVal val="visible"/>
                                      </p:to>
                                    </p:set>
                                    <p:anim calcmode="lin" valueType="num">
                                      <p:cBhvr additive="base">
                                        <p:cTn id="17" dur="500" fill="hold"/>
                                        <p:tgtEl>
                                          <p:spTgt spid="92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2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223">
                                            <p:txEl>
                                              <p:pRg st="3" end="3"/>
                                            </p:txEl>
                                          </p:spTgt>
                                        </p:tgtEl>
                                        <p:attrNameLst>
                                          <p:attrName>style.visibility</p:attrName>
                                        </p:attrNameLst>
                                      </p:cBhvr>
                                      <p:to>
                                        <p:strVal val="visible"/>
                                      </p:to>
                                    </p:set>
                                    <p:anim calcmode="lin" valueType="num">
                                      <p:cBhvr additive="base">
                                        <p:cTn id="23" dur="500" fill="hold"/>
                                        <p:tgtEl>
                                          <p:spTgt spid="922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2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223">
                                            <p:txEl>
                                              <p:pRg st="4" end="4"/>
                                            </p:txEl>
                                          </p:spTgt>
                                        </p:tgtEl>
                                        <p:attrNameLst>
                                          <p:attrName>style.visibility</p:attrName>
                                        </p:attrNameLst>
                                      </p:cBhvr>
                                      <p:to>
                                        <p:strVal val="visible"/>
                                      </p:to>
                                    </p:set>
                                    <p:anim calcmode="lin" valueType="num">
                                      <p:cBhvr additive="base">
                                        <p:cTn id="27" dur="500" fill="hold"/>
                                        <p:tgtEl>
                                          <p:spTgt spid="922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22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223">
                                            <p:txEl>
                                              <p:pRg st="5" end="5"/>
                                            </p:txEl>
                                          </p:spTgt>
                                        </p:tgtEl>
                                        <p:attrNameLst>
                                          <p:attrName>style.visibility</p:attrName>
                                        </p:attrNameLst>
                                      </p:cBhvr>
                                      <p:to>
                                        <p:strVal val="visible"/>
                                      </p:to>
                                    </p:set>
                                    <p:anim calcmode="lin" valueType="num">
                                      <p:cBhvr additive="base">
                                        <p:cTn id="31" dur="500" fill="hold"/>
                                        <p:tgtEl>
                                          <p:spTgt spid="922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2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223">
                                            <p:txEl>
                                              <p:pRg st="6" end="6"/>
                                            </p:txEl>
                                          </p:spTgt>
                                        </p:tgtEl>
                                        <p:attrNameLst>
                                          <p:attrName>style.visibility</p:attrName>
                                        </p:attrNameLst>
                                      </p:cBhvr>
                                      <p:to>
                                        <p:strVal val="visible"/>
                                      </p:to>
                                    </p:set>
                                    <p:anim calcmode="lin" valueType="num">
                                      <p:cBhvr additive="base">
                                        <p:cTn id="35" dur="500" fill="hold"/>
                                        <p:tgtEl>
                                          <p:spTgt spid="922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22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223">
                                            <p:txEl>
                                              <p:pRg st="7" end="7"/>
                                            </p:txEl>
                                          </p:spTgt>
                                        </p:tgtEl>
                                        <p:attrNameLst>
                                          <p:attrName>style.visibility</p:attrName>
                                        </p:attrNameLst>
                                      </p:cBhvr>
                                      <p:to>
                                        <p:strVal val="visible"/>
                                      </p:to>
                                    </p:set>
                                    <p:anim calcmode="lin" valueType="num">
                                      <p:cBhvr additive="base">
                                        <p:cTn id="39" dur="500" fill="hold"/>
                                        <p:tgtEl>
                                          <p:spTgt spid="922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22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9223">
                                            <p:txEl>
                                              <p:pRg st="8" end="8"/>
                                            </p:txEl>
                                          </p:spTgt>
                                        </p:tgtEl>
                                        <p:attrNameLst>
                                          <p:attrName>style.visibility</p:attrName>
                                        </p:attrNameLst>
                                      </p:cBhvr>
                                      <p:to>
                                        <p:strVal val="visible"/>
                                      </p:to>
                                    </p:set>
                                    <p:anim calcmode="lin" valueType="num">
                                      <p:cBhvr additive="base">
                                        <p:cTn id="43" dur="500" fill="hold"/>
                                        <p:tgtEl>
                                          <p:spTgt spid="922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22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Do we need to buy the novels?</a:t>
            </a:r>
            <a:endParaRPr lang="en-US" dirty="0"/>
          </a:p>
        </p:txBody>
      </p:sp>
      <p:sp>
        <p:nvSpPr>
          <p:cNvPr id="24579" name="Rectangle 3"/>
          <p:cNvSpPr>
            <a:spLocks noGrp="1" noChangeArrowheads="1"/>
          </p:cNvSpPr>
          <p:nvPr>
            <p:ph idx="1"/>
          </p:nvPr>
        </p:nvSpPr>
        <p:spPr/>
        <p:txBody>
          <a:bodyPr>
            <a:normAutofit fontScale="92500" lnSpcReduction="20000"/>
          </a:bodyPr>
          <a:lstStyle/>
          <a:p>
            <a:r>
              <a:rPr lang="en-US" dirty="0" smtClean="0"/>
              <a:t> We encourage students to purchase their own novels, so they may mark and take notes in the book.</a:t>
            </a:r>
          </a:p>
          <a:p>
            <a:r>
              <a:rPr lang="en-US" dirty="0" smtClean="0"/>
              <a:t>If you would like to purchase these, they are available at the Book Fair in the main commons.  The fair is sponsored by the Journalism department.  They will be open tonight until 9:00 PM.</a:t>
            </a:r>
          </a:p>
          <a:p>
            <a:r>
              <a:rPr lang="en-US" dirty="0" smtClean="0"/>
              <a:t>Novels may also be purchased in the Cougar Den throughout the school year.</a:t>
            </a:r>
          </a:p>
          <a:p>
            <a:r>
              <a:rPr lang="en-US" dirty="0" smtClean="0"/>
              <a:t>Vocabulary Workbooks may be purchased from the Journalism department in room 1221.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Homework</a:t>
            </a:r>
            <a:endParaRPr lang="en-US" dirty="0"/>
          </a:p>
        </p:txBody>
      </p:sp>
      <p:sp>
        <p:nvSpPr>
          <p:cNvPr id="7171" name="Rectangle 3"/>
          <p:cNvSpPr>
            <a:spLocks noGrp="1" noChangeArrowheads="1"/>
          </p:cNvSpPr>
          <p:nvPr>
            <p:ph idx="1"/>
          </p:nvPr>
        </p:nvSpPr>
        <p:spPr/>
        <p:txBody>
          <a:bodyPr/>
          <a:lstStyle/>
          <a:p>
            <a:r>
              <a:rPr lang="en-US" dirty="0" smtClean="0"/>
              <a:t>Reading may be required on weekends and/or holidays.</a:t>
            </a:r>
          </a:p>
          <a:p>
            <a:r>
              <a:rPr lang="en-US" dirty="0" smtClean="0"/>
              <a:t> Time Trackers (Planners)</a:t>
            </a:r>
          </a:p>
          <a:p>
            <a:r>
              <a:rPr lang="en-US" dirty="0" smtClean="0"/>
              <a:t> Six Weeks Calendar</a:t>
            </a:r>
          </a:p>
          <a:p>
            <a:r>
              <a:rPr lang="en-US" dirty="0" smtClean="0">
                <a:hlinkClick r:id="rId2"/>
              </a:rPr>
              <a:t>Class </a:t>
            </a:r>
            <a:r>
              <a:rPr lang="en-US" dirty="0" smtClean="0">
                <a:hlinkClick r:id="rId2"/>
              </a:rPr>
              <a:t>Website</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p:cTn id="13"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1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p:cTn id="19"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1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p:cTn id="25" dur="5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17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Grades</a:t>
            </a:r>
            <a:endParaRPr lang="en-US" dirty="0"/>
          </a:p>
        </p:txBody>
      </p:sp>
      <p:sp>
        <p:nvSpPr>
          <p:cNvPr id="15363" name="Rectangle 3"/>
          <p:cNvSpPr>
            <a:spLocks noGrp="1" noChangeArrowheads="1"/>
          </p:cNvSpPr>
          <p:nvPr>
            <p:ph idx="1"/>
          </p:nvPr>
        </p:nvSpPr>
        <p:spPr/>
        <p:txBody>
          <a:bodyPr/>
          <a:lstStyle/>
          <a:p>
            <a:r>
              <a:rPr lang="en-US" dirty="0" smtClean="0"/>
              <a:t> Major tests in English are on EVEN days.</a:t>
            </a:r>
          </a:p>
          <a:p>
            <a:pPr lvl="1"/>
            <a:r>
              <a:rPr lang="en-US" dirty="0" smtClean="0"/>
              <a:t>Daily grades =   10% (homework, daily work)</a:t>
            </a:r>
          </a:p>
          <a:p>
            <a:pPr lvl="1"/>
            <a:r>
              <a:rPr lang="en-US" dirty="0" smtClean="0"/>
              <a:t>Minor grades = 30% (timed writes, quizzes, etc.)</a:t>
            </a:r>
          </a:p>
          <a:p>
            <a:pPr lvl="1"/>
            <a:r>
              <a:rPr lang="en-US" dirty="0" smtClean="0"/>
              <a:t>Major grades =  60% (tests, essays, etc.)</a:t>
            </a:r>
          </a:p>
          <a:p>
            <a:r>
              <a:rPr lang="en-US" dirty="0" smtClean="0"/>
              <a:t>Grades can be monitored using the Home Access Center (HAC).</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36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36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p:cTn id="13"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36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15363">
                                            <p:txEl>
                                              <p:pRg st="1" end="1"/>
                                            </p:txEl>
                                          </p:spTgt>
                                        </p:tgtEl>
                                        <p:attrNameLst>
                                          <p:attrName>ppt_x</p:attrName>
                                        </p:attrNameLst>
                                      </p:cBhvr>
                                      <p:tavLst>
                                        <p:tav tm="0">
                                          <p:val>
                                            <p:fltVal val="0.5"/>
                                          </p:val>
                                        </p:tav>
                                        <p:tav tm="100000">
                                          <p:val>
                                            <p:strVal val="#ppt_x"/>
                                          </p:val>
                                        </p:tav>
                                      </p:tavLst>
                                    </p:anim>
                                    <p:anim calcmode="lin" valueType="num">
                                      <p:cBhvr>
                                        <p:cTn id="16" dur="500" fill="hold"/>
                                        <p:tgtEl>
                                          <p:spTgt spid="15363">
                                            <p:txEl>
                                              <p:pRg st="1" end="1"/>
                                            </p:txEl>
                                          </p:spTgt>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p:cTn id="19"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363">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15363">
                                            <p:txEl>
                                              <p:pRg st="2" end="2"/>
                                            </p:txEl>
                                          </p:spTgt>
                                        </p:tgtEl>
                                        <p:attrNameLst>
                                          <p:attrName>ppt_x</p:attrName>
                                        </p:attrNameLst>
                                      </p:cBhvr>
                                      <p:tavLst>
                                        <p:tav tm="0">
                                          <p:val>
                                            <p:fltVal val="0.5"/>
                                          </p:val>
                                        </p:tav>
                                        <p:tav tm="100000">
                                          <p:val>
                                            <p:strVal val="#ppt_x"/>
                                          </p:val>
                                        </p:tav>
                                      </p:tavLst>
                                    </p:anim>
                                    <p:anim calcmode="lin" valueType="num">
                                      <p:cBhvr>
                                        <p:cTn id="22" dur="500" fill="hold"/>
                                        <p:tgtEl>
                                          <p:spTgt spid="15363">
                                            <p:txEl>
                                              <p:pRg st="2" end="2"/>
                                            </p:txEl>
                                          </p:spTgt>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p:cTn id="25"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363">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15363">
                                            <p:txEl>
                                              <p:pRg st="3" end="3"/>
                                            </p:txEl>
                                          </p:spTgt>
                                        </p:tgtEl>
                                        <p:attrNameLst>
                                          <p:attrName>ppt_x</p:attrName>
                                        </p:attrNameLst>
                                      </p:cBhvr>
                                      <p:tavLst>
                                        <p:tav tm="0">
                                          <p:val>
                                            <p:fltVal val="0.5"/>
                                          </p:val>
                                        </p:tav>
                                        <p:tav tm="100000">
                                          <p:val>
                                            <p:strVal val="#ppt_x"/>
                                          </p:val>
                                        </p:tav>
                                      </p:tavLst>
                                    </p:anim>
                                    <p:anim calcmode="lin" valueType="num">
                                      <p:cBhvr>
                                        <p:cTn id="28" dur="500" fill="hold"/>
                                        <p:tgtEl>
                                          <p:spTgt spid="1536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5363">
                                            <p:txEl>
                                              <p:pRg st="4" end="4"/>
                                            </p:txEl>
                                          </p:spTgt>
                                        </p:tgtEl>
                                        <p:attrNameLst>
                                          <p:attrName>style.visibility</p:attrName>
                                        </p:attrNameLst>
                                      </p:cBhvr>
                                      <p:to>
                                        <p:strVal val="visible"/>
                                      </p:to>
                                    </p:set>
                                    <p:anim calcmode="lin" valueType="num">
                                      <p:cBhvr>
                                        <p:cTn id="33" dur="500" fill="hold"/>
                                        <p:tgtEl>
                                          <p:spTgt spid="1536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5363">
                                            <p:txEl>
                                              <p:pRg st="4" end="4"/>
                                            </p:txEl>
                                          </p:spTgt>
                                        </p:tgtEl>
                                        <p:attrNameLst>
                                          <p:attrName>ppt_h</p:attrName>
                                        </p:attrNameLst>
                                      </p:cBhvr>
                                      <p:tavLst>
                                        <p:tav tm="0">
                                          <p:val>
                                            <p:fltVal val="0"/>
                                          </p:val>
                                        </p:tav>
                                        <p:tav tm="100000">
                                          <p:val>
                                            <p:strVal val="#ppt_h"/>
                                          </p:val>
                                        </p:tav>
                                      </p:tavLst>
                                    </p:anim>
                                    <p:anim calcmode="lin" valueType="num">
                                      <p:cBhvr>
                                        <p:cTn id="35" dur="500" fill="hold"/>
                                        <p:tgtEl>
                                          <p:spTgt spid="15363">
                                            <p:txEl>
                                              <p:pRg st="4" end="4"/>
                                            </p:txEl>
                                          </p:spTgt>
                                        </p:tgtEl>
                                        <p:attrNameLst>
                                          <p:attrName>ppt_x</p:attrName>
                                        </p:attrNameLst>
                                      </p:cBhvr>
                                      <p:tavLst>
                                        <p:tav tm="0">
                                          <p:val>
                                            <p:fltVal val="0.5"/>
                                          </p:val>
                                        </p:tav>
                                        <p:tav tm="100000">
                                          <p:val>
                                            <p:strVal val="#ppt_x"/>
                                          </p:val>
                                        </p:tav>
                                      </p:tavLst>
                                    </p:anim>
                                    <p:anim calcmode="lin" valueType="num">
                                      <p:cBhvr>
                                        <p:cTn id="36" dur="500" fill="hold"/>
                                        <p:tgtEl>
                                          <p:spTgt spid="15363">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When are tutorials?</a:t>
            </a:r>
            <a:endParaRPr lang="en-US" dirty="0"/>
          </a:p>
        </p:txBody>
      </p:sp>
      <p:sp>
        <p:nvSpPr>
          <p:cNvPr id="18435" name="Rectangle 3"/>
          <p:cNvSpPr>
            <a:spLocks noGrp="1" noChangeArrowheads="1"/>
          </p:cNvSpPr>
          <p:nvPr>
            <p:ph idx="1"/>
          </p:nvPr>
        </p:nvSpPr>
        <p:spPr/>
        <p:txBody>
          <a:bodyPr/>
          <a:lstStyle/>
          <a:p>
            <a:r>
              <a:rPr lang="en-US" dirty="0" smtClean="0"/>
              <a:t>Official tutorials are </a:t>
            </a:r>
            <a:r>
              <a:rPr lang="en-US" dirty="0" smtClean="0"/>
              <a:t>Monday and Wednesday from 6:30-7:20</a:t>
            </a:r>
            <a:endParaRPr lang="en-US" dirty="0" smtClean="0"/>
          </a:p>
          <a:p>
            <a:pPr lvl="1"/>
            <a:r>
              <a:rPr lang="en-US" dirty="0" smtClean="0"/>
              <a:t>Mrs. Orepitan (1008) </a:t>
            </a:r>
            <a:r>
              <a:rPr lang="en-US" dirty="0" smtClean="0"/>
              <a:t>offers tutorials on Monday and Wednesday beginning at 6:30am.</a:t>
            </a:r>
          </a:p>
          <a:p>
            <a:r>
              <a:rPr lang="en-US" dirty="0" smtClean="0"/>
              <a:t>Students do not need to be failing to attend.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Teacher Information</a:t>
            </a:r>
            <a:endParaRPr lang="en-US" dirty="0"/>
          </a:p>
        </p:txBody>
      </p:sp>
      <p:sp>
        <p:nvSpPr>
          <p:cNvPr id="33795" name="Rectangle 3"/>
          <p:cNvSpPr>
            <a:spLocks noGrp="1" noChangeArrowheads="1"/>
          </p:cNvSpPr>
          <p:nvPr>
            <p:ph idx="1"/>
          </p:nvPr>
        </p:nvSpPr>
        <p:spPr>
          <a:xfrm>
            <a:off x="1176864" y="2490135"/>
            <a:ext cx="6976535" cy="3444997"/>
          </a:xfrm>
        </p:spPr>
        <p:txBody>
          <a:bodyPr>
            <a:normAutofit lnSpcReduction="10000"/>
          </a:bodyPr>
          <a:lstStyle/>
          <a:p>
            <a:r>
              <a:rPr lang="en-US" dirty="0" smtClean="0"/>
              <a:t>Room </a:t>
            </a:r>
            <a:r>
              <a:rPr lang="en-US" dirty="0" smtClean="0"/>
              <a:t>1006 </a:t>
            </a:r>
            <a:r>
              <a:rPr lang="en-US" dirty="0" smtClean="0"/>
              <a:t>at Cinco Ranch High School </a:t>
            </a:r>
            <a:br>
              <a:rPr lang="en-US" dirty="0" smtClean="0"/>
            </a:br>
            <a:r>
              <a:rPr lang="en-US" dirty="0" smtClean="0"/>
              <a:t>9th Grade Center</a:t>
            </a:r>
          </a:p>
          <a:p>
            <a:r>
              <a:rPr lang="en-US" dirty="0" smtClean="0"/>
              <a:t>Phone # </a:t>
            </a:r>
            <a:r>
              <a:rPr lang="en-US" dirty="0" smtClean="0"/>
              <a:t>281-237-5124</a:t>
            </a:r>
            <a:endParaRPr lang="en-US" dirty="0" smtClean="0"/>
          </a:p>
          <a:p>
            <a:r>
              <a:rPr lang="en-US" dirty="0" smtClean="0"/>
              <a:t>E-mail – </a:t>
            </a:r>
            <a:r>
              <a:rPr lang="en-US" dirty="0" smtClean="0"/>
              <a:t>ashleymiller@katyisd.org</a:t>
            </a:r>
            <a:endParaRPr lang="en-US" dirty="0" smtClean="0"/>
          </a:p>
          <a:p>
            <a:pPr lvl="1"/>
            <a:r>
              <a:rPr lang="en-US" dirty="0" smtClean="0"/>
              <a:t>The best way to contact me is always email!</a:t>
            </a:r>
            <a:endParaRPr lang="en-US" dirty="0" smtClean="0"/>
          </a:p>
          <a:p>
            <a:r>
              <a:rPr lang="en-US" dirty="0" smtClean="0">
                <a:hlinkClick r:id="rId2"/>
              </a:rPr>
              <a:t>www.cougarenglish.weebly.com</a:t>
            </a:r>
            <a:r>
              <a:rPr lang="en-US" dirty="0" smtClean="0"/>
              <a:t> </a:t>
            </a:r>
            <a:endParaRPr lang="en-US" dirty="0" smtClean="0"/>
          </a:p>
          <a:p>
            <a:r>
              <a:rPr lang="en-US" dirty="0" smtClean="0"/>
              <a:t>Conference – 1:00pm to 1:30pm, </a:t>
            </a:r>
            <a:br>
              <a:rPr lang="en-US" dirty="0" smtClean="0"/>
            </a:br>
            <a:r>
              <a:rPr lang="en-US" dirty="0" smtClean="0"/>
              <a:t>Monday – Friday, by appointment.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549</TotalTime>
  <Words>356</Words>
  <Application>Microsoft Office PowerPoint</Application>
  <PresentationFormat>On-screen Show (4:3)</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Times New Roman</vt:lpstr>
      <vt:lpstr>Organic</vt:lpstr>
      <vt:lpstr>Welcome to  English I Pre-AP/GT</vt:lpstr>
      <vt:lpstr>What do we do in  English I PreAP/GT?</vt:lpstr>
      <vt:lpstr>What do we do in  English I PreAP/GT?</vt:lpstr>
      <vt:lpstr>What textbooks do we use?</vt:lpstr>
      <vt:lpstr>Do we need to buy the novels?</vt:lpstr>
      <vt:lpstr>Homework</vt:lpstr>
      <vt:lpstr>Grades</vt:lpstr>
      <vt:lpstr>When are tutorials?</vt:lpstr>
      <vt:lpstr>Teacher Information</vt:lpstr>
      <vt:lpstr>Thank you for attending Open House. Have a great evening! </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we doing today?</dc:title>
  <dc:creator>Valued Compaq Customer</dc:creator>
  <cp:lastModifiedBy>Miller, Ashley, M (CRHS)</cp:lastModifiedBy>
  <cp:revision>43</cp:revision>
  <dcterms:created xsi:type="dcterms:W3CDTF">1999-09-27T06:36:12Z</dcterms:created>
  <dcterms:modified xsi:type="dcterms:W3CDTF">2015-09-09T23:22:06Z</dcterms:modified>
</cp:coreProperties>
</file>